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56" r:id="rId5"/>
    <p:sldId id="258" r:id="rId6"/>
    <p:sldId id="259" r:id="rId7"/>
    <p:sldId id="260" r:id="rId8"/>
    <p:sldId id="261" r:id="rId9"/>
    <p:sldId id="262" r:id="rId10"/>
    <p:sldId id="263" r:id="rId11"/>
    <p:sldId id="264" r:id="rId12"/>
    <p:sldId id="265" r:id="rId13"/>
    <p:sldId id="266" r:id="rId14"/>
    <p:sldId id="267" r:id="rId15"/>
    <p:sldId id="307" r:id="rId16"/>
    <p:sldId id="268" r:id="rId17"/>
    <p:sldId id="269" r:id="rId18"/>
    <p:sldId id="270" r:id="rId19"/>
    <p:sldId id="271" r:id="rId20"/>
    <p:sldId id="308" r:id="rId21"/>
    <p:sldId id="309" r:id="rId22"/>
    <p:sldId id="305" r:id="rId23"/>
    <p:sldId id="306" r:id="rId24"/>
    <p:sldId id="310" r:id="rId25"/>
    <p:sldId id="311" r:id="rId26"/>
    <p:sldId id="312" r:id="rId27"/>
    <p:sldId id="272" r:id="rId28"/>
    <p:sldId id="273" r:id="rId29"/>
    <p:sldId id="274" r:id="rId30"/>
    <p:sldId id="275" r:id="rId31"/>
    <p:sldId id="276" r:id="rId32"/>
    <p:sldId id="303"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1" autoAdjust="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B6BDAB-CED4-4785-8CEF-247883E9CD7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63044ABE-F96A-4AD8-91F3-1E97DAF70A7D}">
      <dgm:prSet/>
      <dgm:spPr/>
      <dgm:t>
        <a:bodyPr/>
        <a:lstStyle/>
        <a:p>
          <a:pPr rtl="0"/>
          <a:r>
            <a:rPr lang="en-US" dirty="0"/>
            <a:t>Structural Correctness</a:t>
          </a:r>
        </a:p>
      </dgm:t>
    </dgm:pt>
    <dgm:pt modelId="{49CE5A9A-3B5A-4464-BE83-EE3FBC0501B5}" type="parTrans" cxnId="{CD529EF7-F200-4515-8535-D2B423CA2CB3}">
      <dgm:prSet/>
      <dgm:spPr/>
      <dgm:t>
        <a:bodyPr/>
        <a:lstStyle/>
        <a:p>
          <a:endParaRPr lang="en-US"/>
        </a:p>
      </dgm:t>
    </dgm:pt>
    <dgm:pt modelId="{FFB9A1EC-57A3-4E53-AA7D-9509AD0AFBE5}" type="sibTrans" cxnId="{CD529EF7-F200-4515-8535-D2B423CA2CB3}">
      <dgm:prSet/>
      <dgm:spPr/>
      <dgm:t>
        <a:bodyPr/>
        <a:lstStyle/>
        <a:p>
          <a:endParaRPr lang="en-US"/>
        </a:p>
      </dgm:t>
    </dgm:pt>
    <dgm:pt modelId="{1170E816-E4F0-4C03-A6A2-EF5C7A2670F3}">
      <dgm:prSet/>
      <dgm:spPr/>
      <dgm:t>
        <a:bodyPr/>
        <a:lstStyle/>
        <a:p>
          <a:pPr rtl="0"/>
          <a:r>
            <a:rPr lang="en-US" dirty="0"/>
            <a:t>Muscling</a:t>
          </a:r>
        </a:p>
      </dgm:t>
    </dgm:pt>
    <dgm:pt modelId="{86016AA0-619D-44EA-BE6C-3002A2667A51}" type="parTrans" cxnId="{44D22089-25C8-499F-9E83-F272CEE4E742}">
      <dgm:prSet/>
      <dgm:spPr/>
      <dgm:t>
        <a:bodyPr/>
        <a:lstStyle/>
        <a:p>
          <a:endParaRPr lang="en-US"/>
        </a:p>
      </dgm:t>
    </dgm:pt>
    <dgm:pt modelId="{C3778A34-6724-48CE-8569-D217261CBC3F}" type="sibTrans" cxnId="{44D22089-25C8-499F-9E83-F272CEE4E742}">
      <dgm:prSet/>
      <dgm:spPr/>
      <dgm:t>
        <a:bodyPr/>
        <a:lstStyle/>
        <a:p>
          <a:endParaRPr lang="en-US"/>
        </a:p>
      </dgm:t>
    </dgm:pt>
    <dgm:pt modelId="{82B14DEE-FF70-4625-BCC6-FAA7E8D28894}">
      <dgm:prSet/>
      <dgm:spPr/>
      <dgm:t>
        <a:bodyPr/>
        <a:lstStyle/>
        <a:p>
          <a:pPr rtl="0"/>
          <a:r>
            <a:rPr lang="en-US" dirty="0"/>
            <a:t>Size For Day of Age</a:t>
          </a:r>
        </a:p>
      </dgm:t>
    </dgm:pt>
    <dgm:pt modelId="{4CB3045D-2F63-4C12-BAFA-F64663EA4BC0}" type="parTrans" cxnId="{29604DFE-5CD6-487E-8B7E-A43DA527CB5B}">
      <dgm:prSet/>
      <dgm:spPr/>
      <dgm:t>
        <a:bodyPr/>
        <a:lstStyle/>
        <a:p>
          <a:endParaRPr lang="en-US"/>
        </a:p>
      </dgm:t>
    </dgm:pt>
    <dgm:pt modelId="{26286EDA-EA41-4504-B65E-21DFCF357EF4}" type="sibTrans" cxnId="{29604DFE-5CD6-487E-8B7E-A43DA527CB5B}">
      <dgm:prSet/>
      <dgm:spPr/>
      <dgm:t>
        <a:bodyPr/>
        <a:lstStyle/>
        <a:p>
          <a:endParaRPr lang="en-US"/>
        </a:p>
      </dgm:t>
    </dgm:pt>
    <dgm:pt modelId="{AC2CE2EA-96CC-486A-914C-F3A615F4FABB}">
      <dgm:prSet/>
      <dgm:spPr/>
      <dgm:t>
        <a:bodyPr/>
        <a:lstStyle/>
        <a:p>
          <a:pPr rtl="0"/>
          <a:r>
            <a:rPr lang="en-US" dirty="0"/>
            <a:t>Breed Character</a:t>
          </a:r>
        </a:p>
      </dgm:t>
    </dgm:pt>
    <dgm:pt modelId="{55CFCFE7-9356-4731-B252-CD1846554840}" type="parTrans" cxnId="{607069B8-57DD-48FA-BDD1-D6A60E3BB215}">
      <dgm:prSet/>
      <dgm:spPr/>
      <dgm:t>
        <a:bodyPr/>
        <a:lstStyle/>
        <a:p>
          <a:endParaRPr lang="en-US"/>
        </a:p>
      </dgm:t>
    </dgm:pt>
    <dgm:pt modelId="{2E2DF83C-2260-45AB-9037-97DA2CFF9B05}" type="sibTrans" cxnId="{607069B8-57DD-48FA-BDD1-D6A60E3BB215}">
      <dgm:prSet/>
      <dgm:spPr/>
      <dgm:t>
        <a:bodyPr/>
        <a:lstStyle/>
        <a:p>
          <a:endParaRPr lang="en-US"/>
        </a:p>
      </dgm:t>
    </dgm:pt>
    <dgm:pt modelId="{23970044-3661-41B4-AD35-C4A458C1AADC}" type="pres">
      <dgm:prSet presAssocID="{D4B6BDAB-CED4-4785-8CEF-247883E9CD75}" presName="linear" presStyleCnt="0">
        <dgm:presLayoutVars>
          <dgm:dir/>
          <dgm:animLvl val="lvl"/>
          <dgm:resizeHandles val="exact"/>
        </dgm:presLayoutVars>
      </dgm:prSet>
      <dgm:spPr/>
    </dgm:pt>
    <dgm:pt modelId="{E6A09A82-AFAD-4629-B026-9C7626A22E42}" type="pres">
      <dgm:prSet presAssocID="{63044ABE-F96A-4AD8-91F3-1E97DAF70A7D}" presName="parentLin" presStyleCnt="0"/>
      <dgm:spPr/>
    </dgm:pt>
    <dgm:pt modelId="{61DB630E-7E25-4510-9797-65D6FE429FDF}" type="pres">
      <dgm:prSet presAssocID="{63044ABE-F96A-4AD8-91F3-1E97DAF70A7D}" presName="parentLeftMargin" presStyleLbl="node1" presStyleIdx="0" presStyleCnt="4"/>
      <dgm:spPr/>
    </dgm:pt>
    <dgm:pt modelId="{F52679AC-134A-4D65-900C-7905451459E6}" type="pres">
      <dgm:prSet presAssocID="{63044ABE-F96A-4AD8-91F3-1E97DAF70A7D}" presName="parentText" presStyleLbl="node1" presStyleIdx="0" presStyleCnt="4">
        <dgm:presLayoutVars>
          <dgm:chMax val="0"/>
          <dgm:bulletEnabled val="1"/>
        </dgm:presLayoutVars>
      </dgm:prSet>
      <dgm:spPr/>
    </dgm:pt>
    <dgm:pt modelId="{F5D830C8-3FB0-46C7-B2F1-AE546C4B9AA2}" type="pres">
      <dgm:prSet presAssocID="{63044ABE-F96A-4AD8-91F3-1E97DAF70A7D}" presName="negativeSpace" presStyleCnt="0"/>
      <dgm:spPr/>
    </dgm:pt>
    <dgm:pt modelId="{B34974BB-925A-4791-8FA9-A4F7C5F9303E}" type="pres">
      <dgm:prSet presAssocID="{63044ABE-F96A-4AD8-91F3-1E97DAF70A7D}" presName="childText" presStyleLbl="conFgAcc1" presStyleIdx="0" presStyleCnt="4" custLinFactNeighborY="-5785">
        <dgm:presLayoutVars>
          <dgm:bulletEnabled val="1"/>
        </dgm:presLayoutVars>
      </dgm:prSet>
      <dgm:spPr/>
    </dgm:pt>
    <dgm:pt modelId="{08FB86CA-9F25-4A1B-8BDE-0526E13B85ED}" type="pres">
      <dgm:prSet presAssocID="{FFB9A1EC-57A3-4E53-AA7D-9509AD0AFBE5}" presName="spaceBetweenRectangles" presStyleCnt="0"/>
      <dgm:spPr/>
    </dgm:pt>
    <dgm:pt modelId="{6038F86C-2112-4113-8B40-57C3675F0DFE}" type="pres">
      <dgm:prSet presAssocID="{1170E816-E4F0-4C03-A6A2-EF5C7A2670F3}" presName="parentLin" presStyleCnt="0"/>
      <dgm:spPr/>
    </dgm:pt>
    <dgm:pt modelId="{AF8516EB-0522-45C2-ADF3-CFC260F57C48}" type="pres">
      <dgm:prSet presAssocID="{1170E816-E4F0-4C03-A6A2-EF5C7A2670F3}" presName="parentLeftMargin" presStyleLbl="node1" presStyleIdx="0" presStyleCnt="4"/>
      <dgm:spPr/>
    </dgm:pt>
    <dgm:pt modelId="{A64B0F17-38CB-47FD-A938-92A62995C03A}" type="pres">
      <dgm:prSet presAssocID="{1170E816-E4F0-4C03-A6A2-EF5C7A2670F3}" presName="parentText" presStyleLbl="node1" presStyleIdx="1" presStyleCnt="4">
        <dgm:presLayoutVars>
          <dgm:chMax val="0"/>
          <dgm:bulletEnabled val="1"/>
        </dgm:presLayoutVars>
      </dgm:prSet>
      <dgm:spPr/>
    </dgm:pt>
    <dgm:pt modelId="{C17F0C6A-42E2-4425-9794-1BDFD4AF3BB9}" type="pres">
      <dgm:prSet presAssocID="{1170E816-E4F0-4C03-A6A2-EF5C7A2670F3}" presName="negativeSpace" presStyleCnt="0"/>
      <dgm:spPr/>
    </dgm:pt>
    <dgm:pt modelId="{C7C2C65B-80E0-4CFD-A49F-18CE797012D8}" type="pres">
      <dgm:prSet presAssocID="{1170E816-E4F0-4C03-A6A2-EF5C7A2670F3}" presName="childText" presStyleLbl="conFgAcc1" presStyleIdx="1" presStyleCnt="4">
        <dgm:presLayoutVars>
          <dgm:bulletEnabled val="1"/>
        </dgm:presLayoutVars>
      </dgm:prSet>
      <dgm:spPr/>
    </dgm:pt>
    <dgm:pt modelId="{8D363541-F93C-4661-93A0-923C53D809ED}" type="pres">
      <dgm:prSet presAssocID="{C3778A34-6724-48CE-8569-D217261CBC3F}" presName="spaceBetweenRectangles" presStyleCnt="0"/>
      <dgm:spPr/>
    </dgm:pt>
    <dgm:pt modelId="{2CB5FE6A-0F2D-443A-932E-DE760B620999}" type="pres">
      <dgm:prSet presAssocID="{82B14DEE-FF70-4625-BCC6-FAA7E8D28894}" presName="parentLin" presStyleCnt="0"/>
      <dgm:spPr/>
    </dgm:pt>
    <dgm:pt modelId="{E982F218-984A-41A9-95B4-0A976226C24B}" type="pres">
      <dgm:prSet presAssocID="{82B14DEE-FF70-4625-BCC6-FAA7E8D28894}" presName="parentLeftMargin" presStyleLbl="node1" presStyleIdx="1" presStyleCnt="4"/>
      <dgm:spPr/>
    </dgm:pt>
    <dgm:pt modelId="{97CB0C45-0CAF-4AFC-A5A8-A47B7D7F2638}" type="pres">
      <dgm:prSet presAssocID="{82B14DEE-FF70-4625-BCC6-FAA7E8D28894}" presName="parentText" presStyleLbl="node1" presStyleIdx="2" presStyleCnt="4">
        <dgm:presLayoutVars>
          <dgm:chMax val="0"/>
          <dgm:bulletEnabled val="1"/>
        </dgm:presLayoutVars>
      </dgm:prSet>
      <dgm:spPr/>
    </dgm:pt>
    <dgm:pt modelId="{B63B8382-F4E2-4C35-A909-3D76536A4BEF}" type="pres">
      <dgm:prSet presAssocID="{82B14DEE-FF70-4625-BCC6-FAA7E8D28894}" presName="negativeSpace" presStyleCnt="0"/>
      <dgm:spPr/>
    </dgm:pt>
    <dgm:pt modelId="{13521BD6-0593-4BF1-8967-6635BA7F1FFF}" type="pres">
      <dgm:prSet presAssocID="{82B14DEE-FF70-4625-BCC6-FAA7E8D28894}" presName="childText" presStyleLbl="conFgAcc1" presStyleIdx="2" presStyleCnt="4">
        <dgm:presLayoutVars>
          <dgm:bulletEnabled val="1"/>
        </dgm:presLayoutVars>
      </dgm:prSet>
      <dgm:spPr/>
    </dgm:pt>
    <dgm:pt modelId="{4BA75B56-063C-417C-9F3D-26EF166B4BBA}" type="pres">
      <dgm:prSet presAssocID="{26286EDA-EA41-4504-B65E-21DFCF357EF4}" presName="spaceBetweenRectangles" presStyleCnt="0"/>
      <dgm:spPr/>
    </dgm:pt>
    <dgm:pt modelId="{BBD845EF-CFF3-4A98-A27E-2EF6217B93EB}" type="pres">
      <dgm:prSet presAssocID="{AC2CE2EA-96CC-486A-914C-F3A615F4FABB}" presName="parentLin" presStyleCnt="0"/>
      <dgm:spPr/>
    </dgm:pt>
    <dgm:pt modelId="{48526EDD-7766-45FE-BB51-5FC743F1C2B6}" type="pres">
      <dgm:prSet presAssocID="{AC2CE2EA-96CC-486A-914C-F3A615F4FABB}" presName="parentLeftMargin" presStyleLbl="node1" presStyleIdx="2" presStyleCnt="4"/>
      <dgm:spPr/>
    </dgm:pt>
    <dgm:pt modelId="{4CDC1275-48BE-409D-804C-0C251BF113CD}" type="pres">
      <dgm:prSet presAssocID="{AC2CE2EA-96CC-486A-914C-F3A615F4FABB}" presName="parentText" presStyleLbl="node1" presStyleIdx="3" presStyleCnt="4">
        <dgm:presLayoutVars>
          <dgm:chMax val="0"/>
          <dgm:bulletEnabled val="1"/>
        </dgm:presLayoutVars>
      </dgm:prSet>
      <dgm:spPr/>
    </dgm:pt>
    <dgm:pt modelId="{897F487A-E702-46E3-8979-DD1B486CB4D7}" type="pres">
      <dgm:prSet presAssocID="{AC2CE2EA-96CC-486A-914C-F3A615F4FABB}" presName="negativeSpace" presStyleCnt="0"/>
      <dgm:spPr/>
    </dgm:pt>
    <dgm:pt modelId="{1C8C4260-549D-4FF4-BC1A-FD83863241B0}" type="pres">
      <dgm:prSet presAssocID="{AC2CE2EA-96CC-486A-914C-F3A615F4FABB}" presName="childText" presStyleLbl="conFgAcc1" presStyleIdx="3" presStyleCnt="4">
        <dgm:presLayoutVars>
          <dgm:bulletEnabled val="1"/>
        </dgm:presLayoutVars>
      </dgm:prSet>
      <dgm:spPr/>
    </dgm:pt>
  </dgm:ptLst>
  <dgm:cxnLst>
    <dgm:cxn modelId="{2598D863-101D-4B9A-9BF5-1C78A099E50E}" type="presOf" srcId="{D4B6BDAB-CED4-4785-8CEF-247883E9CD75}" destId="{23970044-3661-41B4-AD35-C4A458C1AADC}" srcOrd="0" destOrd="0" presId="urn:microsoft.com/office/officeart/2005/8/layout/list1"/>
    <dgm:cxn modelId="{6DC27173-D21A-4F92-885A-13BD95A56CAF}" type="presOf" srcId="{63044ABE-F96A-4AD8-91F3-1E97DAF70A7D}" destId="{61DB630E-7E25-4510-9797-65D6FE429FDF}" srcOrd="0" destOrd="0" presId="urn:microsoft.com/office/officeart/2005/8/layout/list1"/>
    <dgm:cxn modelId="{44D22089-25C8-499F-9E83-F272CEE4E742}" srcId="{D4B6BDAB-CED4-4785-8CEF-247883E9CD75}" destId="{1170E816-E4F0-4C03-A6A2-EF5C7A2670F3}" srcOrd="1" destOrd="0" parTransId="{86016AA0-619D-44EA-BE6C-3002A2667A51}" sibTransId="{C3778A34-6724-48CE-8569-D217261CBC3F}"/>
    <dgm:cxn modelId="{9D96BEAA-477E-4B3E-B6DB-61177641E111}" type="presOf" srcId="{63044ABE-F96A-4AD8-91F3-1E97DAF70A7D}" destId="{F52679AC-134A-4D65-900C-7905451459E6}" srcOrd="1" destOrd="0" presId="urn:microsoft.com/office/officeart/2005/8/layout/list1"/>
    <dgm:cxn modelId="{DF1096B2-E90A-41D7-BE46-68956FA75148}" type="presOf" srcId="{AC2CE2EA-96CC-486A-914C-F3A615F4FABB}" destId="{4CDC1275-48BE-409D-804C-0C251BF113CD}" srcOrd="1" destOrd="0" presId="urn:microsoft.com/office/officeart/2005/8/layout/list1"/>
    <dgm:cxn modelId="{607069B8-57DD-48FA-BDD1-D6A60E3BB215}" srcId="{D4B6BDAB-CED4-4785-8CEF-247883E9CD75}" destId="{AC2CE2EA-96CC-486A-914C-F3A615F4FABB}" srcOrd="3" destOrd="0" parTransId="{55CFCFE7-9356-4731-B252-CD1846554840}" sibTransId="{2E2DF83C-2260-45AB-9037-97DA2CFF9B05}"/>
    <dgm:cxn modelId="{474CBAC2-DD71-4B08-AD0F-8F5F4F5AD45D}" type="presOf" srcId="{82B14DEE-FF70-4625-BCC6-FAA7E8D28894}" destId="{97CB0C45-0CAF-4AFC-A5A8-A47B7D7F2638}" srcOrd="1" destOrd="0" presId="urn:microsoft.com/office/officeart/2005/8/layout/list1"/>
    <dgm:cxn modelId="{E2CE67CC-657A-49C1-86FA-D8CD7824A84F}" type="presOf" srcId="{1170E816-E4F0-4C03-A6A2-EF5C7A2670F3}" destId="{A64B0F17-38CB-47FD-A938-92A62995C03A}" srcOrd="1" destOrd="0" presId="urn:microsoft.com/office/officeart/2005/8/layout/list1"/>
    <dgm:cxn modelId="{F79255E7-040C-42BB-848B-D992CDC487EF}" type="presOf" srcId="{AC2CE2EA-96CC-486A-914C-F3A615F4FABB}" destId="{48526EDD-7766-45FE-BB51-5FC743F1C2B6}" srcOrd="0" destOrd="0" presId="urn:microsoft.com/office/officeart/2005/8/layout/list1"/>
    <dgm:cxn modelId="{69282BF3-8647-40BD-A066-AB7B70560DA1}" type="presOf" srcId="{1170E816-E4F0-4C03-A6A2-EF5C7A2670F3}" destId="{AF8516EB-0522-45C2-ADF3-CFC260F57C48}" srcOrd="0" destOrd="0" presId="urn:microsoft.com/office/officeart/2005/8/layout/list1"/>
    <dgm:cxn modelId="{DF8235F7-A07B-4665-8A27-A4DB52CD0C85}" type="presOf" srcId="{82B14DEE-FF70-4625-BCC6-FAA7E8D28894}" destId="{E982F218-984A-41A9-95B4-0A976226C24B}" srcOrd="0" destOrd="0" presId="urn:microsoft.com/office/officeart/2005/8/layout/list1"/>
    <dgm:cxn modelId="{CD529EF7-F200-4515-8535-D2B423CA2CB3}" srcId="{D4B6BDAB-CED4-4785-8CEF-247883E9CD75}" destId="{63044ABE-F96A-4AD8-91F3-1E97DAF70A7D}" srcOrd="0" destOrd="0" parTransId="{49CE5A9A-3B5A-4464-BE83-EE3FBC0501B5}" sibTransId="{FFB9A1EC-57A3-4E53-AA7D-9509AD0AFBE5}"/>
    <dgm:cxn modelId="{29604DFE-5CD6-487E-8B7E-A43DA527CB5B}" srcId="{D4B6BDAB-CED4-4785-8CEF-247883E9CD75}" destId="{82B14DEE-FF70-4625-BCC6-FAA7E8D28894}" srcOrd="2" destOrd="0" parTransId="{4CB3045D-2F63-4C12-BAFA-F64663EA4BC0}" sibTransId="{26286EDA-EA41-4504-B65E-21DFCF357EF4}"/>
    <dgm:cxn modelId="{92DAD1BA-7BE9-4767-BB53-D602182F863D}" type="presParOf" srcId="{23970044-3661-41B4-AD35-C4A458C1AADC}" destId="{E6A09A82-AFAD-4629-B026-9C7626A22E42}" srcOrd="0" destOrd="0" presId="urn:microsoft.com/office/officeart/2005/8/layout/list1"/>
    <dgm:cxn modelId="{1EB23E7E-784B-44D8-8A2B-C69C8AD37B07}" type="presParOf" srcId="{E6A09A82-AFAD-4629-B026-9C7626A22E42}" destId="{61DB630E-7E25-4510-9797-65D6FE429FDF}" srcOrd="0" destOrd="0" presId="urn:microsoft.com/office/officeart/2005/8/layout/list1"/>
    <dgm:cxn modelId="{9700CA5E-69B1-41D1-9989-B2F959FA74B5}" type="presParOf" srcId="{E6A09A82-AFAD-4629-B026-9C7626A22E42}" destId="{F52679AC-134A-4D65-900C-7905451459E6}" srcOrd="1" destOrd="0" presId="urn:microsoft.com/office/officeart/2005/8/layout/list1"/>
    <dgm:cxn modelId="{F606480A-0B90-405D-B0A4-FB848689F675}" type="presParOf" srcId="{23970044-3661-41B4-AD35-C4A458C1AADC}" destId="{F5D830C8-3FB0-46C7-B2F1-AE546C4B9AA2}" srcOrd="1" destOrd="0" presId="urn:microsoft.com/office/officeart/2005/8/layout/list1"/>
    <dgm:cxn modelId="{22E92BE2-2F4E-4659-8811-28D8987D8117}" type="presParOf" srcId="{23970044-3661-41B4-AD35-C4A458C1AADC}" destId="{B34974BB-925A-4791-8FA9-A4F7C5F9303E}" srcOrd="2" destOrd="0" presId="urn:microsoft.com/office/officeart/2005/8/layout/list1"/>
    <dgm:cxn modelId="{EF68A8BD-0ED9-4B6F-8285-A2BDE9872AD7}" type="presParOf" srcId="{23970044-3661-41B4-AD35-C4A458C1AADC}" destId="{08FB86CA-9F25-4A1B-8BDE-0526E13B85ED}" srcOrd="3" destOrd="0" presId="urn:microsoft.com/office/officeart/2005/8/layout/list1"/>
    <dgm:cxn modelId="{F2DC7B46-1128-468D-9892-E30087E522C7}" type="presParOf" srcId="{23970044-3661-41B4-AD35-C4A458C1AADC}" destId="{6038F86C-2112-4113-8B40-57C3675F0DFE}" srcOrd="4" destOrd="0" presId="urn:microsoft.com/office/officeart/2005/8/layout/list1"/>
    <dgm:cxn modelId="{421267AF-14ED-4386-A9E0-C92E5ACD8AD2}" type="presParOf" srcId="{6038F86C-2112-4113-8B40-57C3675F0DFE}" destId="{AF8516EB-0522-45C2-ADF3-CFC260F57C48}" srcOrd="0" destOrd="0" presId="urn:microsoft.com/office/officeart/2005/8/layout/list1"/>
    <dgm:cxn modelId="{08ABF506-9700-4EB5-9337-68E3DDA530F6}" type="presParOf" srcId="{6038F86C-2112-4113-8B40-57C3675F0DFE}" destId="{A64B0F17-38CB-47FD-A938-92A62995C03A}" srcOrd="1" destOrd="0" presId="urn:microsoft.com/office/officeart/2005/8/layout/list1"/>
    <dgm:cxn modelId="{8A6B36FC-CF27-4D32-9C6B-9968DC639D56}" type="presParOf" srcId="{23970044-3661-41B4-AD35-C4A458C1AADC}" destId="{C17F0C6A-42E2-4425-9794-1BDFD4AF3BB9}" srcOrd="5" destOrd="0" presId="urn:microsoft.com/office/officeart/2005/8/layout/list1"/>
    <dgm:cxn modelId="{274C56E6-F4C7-4A40-815E-C67A83390AFE}" type="presParOf" srcId="{23970044-3661-41B4-AD35-C4A458C1AADC}" destId="{C7C2C65B-80E0-4CFD-A49F-18CE797012D8}" srcOrd="6" destOrd="0" presId="urn:microsoft.com/office/officeart/2005/8/layout/list1"/>
    <dgm:cxn modelId="{0F6974F4-0D3A-429E-AE52-A7D0E7663A08}" type="presParOf" srcId="{23970044-3661-41B4-AD35-C4A458C1AADC}" destId="{8D363541-F93C-4661-93A0-923C53D809ED}" srcOrd="7" destOrd="0" presId="urn:microsoft.com/office/officeart/2005/8/layout/list1"/>
    <dgm:cxn modelId="{185D6DB9-29B4-4A1B-BD4E-F041ADC9431B}" type="presParOf" srcId="{23970044-3661-41B4-AD35-C4A458C1AADC}" destId="{2CB5FE6A-0F2D-443A-932E-DE760B620999}" srcOrd="8" destOrd="0" presId="urn:microsoft.com/office/officeart/2005/8/layout/list1"/>
    <dgm:cxn modelId="{20AF5ADB-FDEE-4D6A-8457-49452DA98227}" type="presParOf" srcId="{2CB5FE6A-0F2D-443A-932E-DE760B620999}" destId="{E982F218-984A-41A9-95B4-0A976226C24B}" srcOrd="0" destOrd="0" presId="urn:microsoft.com/office/officeart/2005/8/layout/list1"/>
    <dgm:cxn modelId="{6DC7F5F5-44D7-4D51-9CAC-0C5EA4457200}" type="presParOf" srcId="{2CB5FE6A-0F2D-443A-932E-DE760B620999}" destId="{97CB0C45-0CAF-4AFC-A5A8-A47B7D7F2638}" srcOrd="1" destOrd="0" presId="urn:microsoft.com/office/officeart/2005/8/layout/list1"/>
    <dgm:cxn modelId="{7C26F9D0-C130-4AD4-B024-15A947A24700}" type="presParOf" srcId="{23970044-3661-41B4-AD35-C4A458C1AADC}" destId="{B63B8382-F4E2-4C35-A909-3D76536A4BEF}" srcOrd="9" destOrd="0" presId="urn:microsoft.com/office/officeart/2005/8/layout/list1"/>
    <dgm:cxn modelId="{74739B82-9287-4487-8A3E-7BF5504CD708}" type="presParOf" srcId="{23970044-3661-41B4-AD35-C4A458C1AADC}" destId="{13521BD6-0593-4BF1-8967-6635BA7F1FFF}" srcOrd="10" destOrd="0" presId="urn:microsoft.com/office/officeart/2005/8/layout/list1"/>
    <dgm:cxn modelId="{CABEA8D0-85B2-463D-AFE4-38847347083C}" type="presParOf" srcId="{23970044-3661-41B4-AD35-C4A458C1AADC}" destId="{4BA75B56-063C-417C-9F3D-26EF166B4BBA}" srcOrd="11" destOrd="0" presId="urn:microsoft.com/office/officeart/2005/8/layout/list1"/>
    <dgm:cxn modelId="{834CF2C2-4273-4C8B-B76C-1C2748451BA3}" type="presParOf" srcId="{23970044-3661-41B4-AD35-C4A458C1AADC}" destId="{BBD845EF-CFF3-4A98-A27E-2EF6217B93EB}" srcOrd="12" destOrd="0" presId="urn:microsoft.com/office/officeart/2005/8/layout/list1"/>
    <dgm:cxn modelId="{0A304F47-A57C-47BD-AF2B-54FCFE518C72}" type="presParOf" srcId="{BBD845EF-CFF3-4A98-A27E-2EF6217B93EB}" destId="{48526EDD-7766-45FE-BB51-5FC743F1C2B6}" srcOrd="0" destOrd="0" presId="urn:microsoft.com/office/officeart/2005/8/layout/list1"/>
    <dgm:cxn modelId="{C7EBDA21-67B4-4600-94E5-43C5F0D53365}" type="presParOf" srcId="{BBD845EF-CFF3-4A98-A27E-2EF6217B93EB}" destId="{4CDC1275-48BE-409D-804C-0C251BF113CD}" srcOrd="1" destOrd="0" presId="urn:microsoft.com/office/officeart/2005/8/layout/list1"/>
    <dgm:cxn modelId="{10DB8EEC-2D42-4F64-AF72-219BEB3E0CC7}" type="presParOf" srcId="{23970044-3661-41B4-AD35-C4A458C1AADC}" destId="{897F487A-E702-46E3-8979-DD1B486CB4D7}" srcOrd="13" destOrd="0" presId="urn:microsoft.com/office/officeart/2005/8/layout/list1"/>
    <dgm:cxn modelId="{3A62765E-BE5C-4263-AD12-5A71750B43AF}" type="presParOf" srcId="{23970044-3661-41B4-AD35-C4A458C1AADC}" destId="{1C8C4260-549D-4FF4-BC1A-FD83863241B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974BB-925A-4791-8FA9-A4F7C5F9303E}">
      <dsp:nvSpPr>
        <dsp:cNvPr id="0" name=""/>
        <dsp:cNvSpPr/>
      </dsp:nvSpPr>
      <dsp:spPr>
        <a:xfrm>
          <a:off x="0" y="457200"/>
          <a:ext cx="82296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2679AC-134A-4D65-900C-7905451459E6}">
      <dsp:nvSpPr>
        <dsp:cNvPr id="0" name=""/>
        <dsp:cNvSpPr/>
      </dsp:nvSpPr>
      <dsp:spPr>
        <a:xfrm>
          <a:off x="411480" y="38220"/>
          <a:ext cx="576072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rtl="0">
            <a:lnSpc>
              <a:spcPct val="90000"/>
            </a:lnSpc>
            <a:spcBef>
              <a:spcPct val="0"/>
            </a:spcBef>
            <a:spcAft>
              <a:spcPct val="35000"/>
            </a:spcAft>
            <a:buNone/>
          </a:pPr>
          <a:r>
            <a:rPr lang="en-US" sz="2900" kern="1200" dirty="0"/>
            <a:t>Structural Correctness</a:t>
          </a:r>
        </a:p>
      </dsp:txBody>
      <dsp:txXfrm>
        <a:off x="453270" y="80010"/>
        <a:ext cx="5677140" cy="772500"/>
      </dsp:txXfrm>
    </dsp:sp>
    <dsp:sp modelId="{C7C2C65B-80E0-4CFD-A49F-18CE797012D8}">
      <dsp:nvSpPr>
        <dsp:cNvPr id="0" name=""/>
        <dsp:cNvSpPr/>
      </dsp:nvSpPr>
      <dsp:spPr>
        <a:xfrm>
          <a:off x="0" y="1781700"/>
          <a:ext cx="82296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4B0F17-38CB-47FD-A938-92A62995C03A}">
      <dsp:nvSpPr>
        <dsp:cNvPr id="0" name=""/>
        <dsp:cNvSpPr/>
      </dsp:nvSpPr>
      <dsp:spPr>
        <a:xfrm>
          <a:off x="411480" y="1353660"/>
          <a:ext cx="576072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rtl="0">
            <a:lnSpc>
              <a:spcPct val="90000"/>
            </a:lnSpc>
            <a:spcBef>
              <a:spcPct val="0"/>
            </a:spcBef>
            <a:spcAft>
              <a:spcPct val="35000"/>
            </a:spcAft>
            <a:buNone/>
          </a:pPr>
          <a:r>
            <a:rPr lang="en-US" sz="2900" kern="1200" dirty="0"/>
            <a:t>Muscling</a:t>
          </a:r>
        </a:p>
      </dsp:txBody>
      <dsp:txXfrm>
        <a:off x="453270" y="1395450"/>
        <a:ext cx="5677140" cy="772500"/>
      </dsp:txXfrm>
    </dsp:sp>
    <dsp:sp modelId="{13521BD6-0593-4BF1-8967-6635BA7F1FFF}">
      <dsp:nvSpPr>
        <dsp:cNvPr id="0" name=""/>
        <dsp:cNvSpPr/>
      </dsp:nvSpPr>
      <dsp:spPr>
        <a:xfrm>
          <a:off x="0" y="3097140"/>
          <a:ext cx="82296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CB0C45-0CAF-4AFC-A5A8-A47B7D7F2638}">
      <dsp:nvSpPr>
        <dsp:cNvPr id="0" name=""/>
        <dsp:cNvSpPr/>
      </dsp:nvSpPr>
      <dsp:spPr>
        <a:xfrm>
          <a:off x="411480" y="2669100"/>
          <a:ext cx="576072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rtl="0">
            <a:lnSpc>
              <a:spcPct val="90000"/>
            </a:lnSpc>
            <a:spcBef>
              <a:spcPct val="0"/>
            </a:spcBef>
            <a:spcAft>
              <a:spcPct val="35000"/>
            </a:spcAft>
            <a:buNone/>
          </a:pPr>
          <a:r>
            <a:rPr lang="en-US" sz="2900" kern="1200" dirty="0"/>
            <a:t>Size For Day of Age</a:t>
          </a:r>
        </a:p>
      </dsp:txBody>
      <dsp:txXfrm>
        <a:off x="453270" y="2710890"/>
        <a:ext cx="5677140" cy="772500"/>
      </dsp:txXfrm>
    </dsp:sp>
    <dsp:sp modelId="{1C8C4260-549D-4FF4-BC1A-FD83863241B0}">
      <dsp:nvSpPr>
        <dsp:cNvPr id="0" name=""/>
        <dsp:cNvSpPr/>
      </dsp:nvSpPr>
      <dsp:spPr>
        <a:xfrm>
          <a:off x="0" y="4412580"/>
          <a:ext cx="82296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DC1275-48BE-409D-804C-0C251BF113CD}">
      <dsp:nvSpPr>
        <dsp:cNvPr id="0" name=""/>
        <dsp:cNvSpPr/>
      </dsp:nvSpPr>
      <dsp:spPr>
        <a:xfrm>
          <a:off x="411480" y="3984540"/>
          <a:ext cx="576072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rtl="0">
            <a:lnSpc>
              <a:spcPct val="90000"/>
            </a:lnSpc>
            <a:spcBef>
              <a:spcPct val="0"/>
            </a:spcBef>
            <a:spcAft>
              <a:spcPct val="35000"/>
            </a:spcAft>
            <a:buNone/>
          </a:pPr>
          <a:r>
            <a:rPr lang="en-US" sz="2900" kern="1200" dirty="0"/>
            <a:t>Breed Character</a:t>
          </a:r>
        </a:p>
      </dsp:txBody>
      <dsp:txXfrm>
        <a:off x="453270" y="4026330"/>
        <a:ext cx="567714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477FB3-533C-4A1A-AC86-B4F4B80B1081}" type="datetimeFigureOut">
              <a:rPr lang="en-US" smtClean="0"/>
              <a:t>4/9/2020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4BE9FE-2F11-4F30-AFDE-E621AAD5A078}" type="slidenum">
              <a:rPr lang="en-US" smtClean="0"/>
              <a:t>‹#›</a:t>
            </a:fld>
            <a:endParaRPr lang="en-US"/>
          </a:p>
        </p:txBody>
      </p:sp>
    </p:spTree>
    <p:extLst>
      <p:ext uri="{BB962C8B-B14F-4D97-AF65-F5344CB8AC3E}">
        <p14:creationId xmlns:p14="http://schemas.microsoft.com/office/powerpoint/2010/main" val="1324216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you mean we have to judge goats this year?  I don’t know anything about judging them “can eaters”.  I can’t judge them!!</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2</a:t>
            </a:fld>
            <a:endParaRPr lang="en-US"/>
          </a:p>
        </p:txBody>
      </p:sp>
    </p:spTree>
    <p:extLst>
      <p:ext uri="{BB962C8B-B14F-4D97-AF65-F5344CB8AC3E}">
        <p14:creationId xmlns:p14="http://schemas.microsoft.com/office/powerpoint/2010/main" val="3021151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Quality animals produce quality animals whether they are goats or cattle or sheep.  Look at the quality of this breeding buck.  Long sided, level out through the hip, heavy boned with a foot of adequate circumference.</a:t>
            </a:r>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11</a:t>
            </a:fld>
            <a:endParaRPr lang="en-US"/>
          </a:p>
        </p:txBody>
      </p:sp>
    </p:spTree>
    <p:extLst>
      <p:ext uri="{BB962C8B-B14F-4D97-AF65-F5344CB8AC3E}">
        <p14:creationId xmlns:p14="http://schemas.microsoft.com/office/powerpoint/2010/main" val="268563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Guess what, this is the previous buck’s sire.  See any similarity between these two bucks.  Long sided, level hipped and heavy muscled.  Both are excellent bucks.</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12</a:t>
            </a:fld>
            <a:endParaRPr lang="en-US"/>
          </a:p>
        </p:txBody>
      </p:sp>
    </p:spTree>
    <p:extLst>
      <p:ext uri="{BB962C8B-B14F-4D97-AF65-F5344CB8AC3E}">
        <p14:creationId xmlns:p14="http://schemas.microsoft.com/office/powerpoint/2010/main" val="314863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are talking about structural correctness, this is an extreme case.  This doe was at one time, a show animal herself.  Not anymore.  Pay close attention to the length of the pastern of any class of goats. Some breeds have longer pasterns and usually this is one of the things that we see when we have to cull these goats from the herd. This particular goat was over conditioned at one time and it caused her to break down in her front end.</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13</a:t>
            </a:fld>
            <a:endParaRPr lang="en-US"/>
          </a:p>
        </p:txBody>
      </p:sp>
    </p:spTree>
    <p:extLst>
      <p:ext uri="{BB962C8B-B14F-4D97-AF65-F5344CB8AC3E}">
        <p14:creationId xmlns:p14="http://schemas.microsoft.com/office/powerpoint/2010/main" val="418404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more typical example of weak pasterns in a goat.  Notice how the dewclaw touches the ground just like the hoof does.  This is a strong criticism in a class of breeding goats and a criticism also in a market class, but not as strong.  It would carry more weight in a feeder class than in a “ready for slaughter” class.</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14</a:t>
            </a:fld>
            <a:endParaRPr lang="en-US"/>
          </a:p>
        </p:txBody>
      </p:sp>
    </p:spTree>
    <p:extLst>
      <p:ext uri="{BB962C8B-B14F-4D97-AF65-F5344CB8AC3E}">
        <p14:creationId xmlns:p14="http://schemas.microsoft.com/office/powerpoint/2010/main" val="80086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more correct pastern.  Note the angle of the pastern in direct relationship to the ground.</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15</a:t>
            </a:fld>
            <a:endParaRPr lang="en-US"/>
          </a:p>
        </p:txBody>
      </p:sp>
    </p:spTree>
    <p:extLst>
      <p:ext uri="{BB962C8B-B14F-4D97-AF65-F5344CB8AC3E}">
        <p14:creationId xmlns:p14="http://schemas.microsoft.com/office/powerpoint/2010/main" val="1300760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This is an even better example of the correct angle that a pastern should have.  The pastern may appear to be a little long, but it is strong and has an almost perfect angle.</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16</a:t>
            </a:fld>
            <a:endParaRPr lang="en-US"/>
          </a:p>
        </p:txBody>
      </p:sp>
    </p:spTree>
    <p:extLst>
      <p:ext uri="{BB962C8B-B14F-4D97-AF65-F5344CB8AC3E}">
        <p14:creationId xmlns:p14="http://schemas.microsoft.com/office/powerpoint/2010/main" val="3984957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take a minute and look at the entire front leg of this doe.  What is the first thing that you notice?  It appears that the angle of the pastern is acceptable.  The cannon bone is perpendicular to the ground and the shoulder blends into the neck and rib in a very acceptable fashion.  I find no faults with this view on this goat.</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17</a:t>
            </a:fld>
            <a:endParaRPr lang="en-US"/>
          </a:p>
        </p:txBody>
      </p:sp>
    </p:spTree>
    <p:extLst>
      <p:ext uri="{BB962C8B-B14F-4D97-AF65-F5344CB8AC3E}">
        <p14:creationId xmlns:p14="http://schemas.microsoft.com/office/powerpoint/2010/main" val="2063020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look at the rear legs.  The first thing that I see is that the length of the pastern appears to be a little long and the goat has a sloping angle to the pastern.  She is somewhat cow hocked with the hocks of both legs turned in toward each other.  With this goat, the front end is better structurally that the rear legs, therefore there are major criticisms on the rear legs of this goat.   	</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18</a:t>
            </a:fld>
            <a:endParaRPr lang="en-US"/>
          </a:p>
        </p:txBody>
      </p:sp>
    </p:spTree>
    <p:extLst>
      <p:ext uri="{BB962C8B-B14F-4D97-AF65-F5344CB8AC3E}">
        <p14:creationId xmlns:p14="http://schemas.microsoft.com/office/powerpoint/2010/main" val="2783749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viewing a goat from the side, you need to look       carefully at three things.  The first is the levelness of the hip.  Goats do not have a level dock like market lambs.  There is always some slope to their hip.  This doe has a very acceptable hip structure and a mental picture of this as a comparison to other goats that you see would be advantageous to student judges.  The second thing that you need to observe is the length of side.  This is a very long sided doe when you observe her from the shoulder to the hip.  While you have this side view, you need to observe the strength of the top line of the goat.  This goat has a slight break behind the withers, but not enough to merit a deduction of points at this time.  Some extremely long goats are not strong enough to keep a level top line and fall apart.  The final thing is to look at the blending of parts to see if the goat appears to be smooth throughout her body.  This particular example is very smooth and all of her parts flow together well.</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19</a:t>
            </a:fld>
            <a:endParaRPr lang="en-US"/>
          </a:p>
        </p:txBody>
      </p:sp>
    </p:spTree>
    <p:extLst>
      <p:ext uri="{BB962C8B-B14F-4D97-AF65-F5344CB8AC3E}">
        <p14:creationId xmlns:p14="http://schemas.microsoft.com/office/powerpoint/2010/main" val="1583487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look at this example.  The first thing that you should see is that this animal has a very sloping hip, even for a goat.  This needs to be a major deduction when judging this animal.  She is short sided when you view her from the side.  There is not much room for this doe to forage for feed and carry a set of twins in her.  I will give her credit that she does appear to be balanced and her parts do flow together well and she does have a good set of feet and correct angle of her pasterns.  That is about all she has going for her</a:t>
            </a:r>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20</a:t>
            </a:fld>
            <a:endParaRPr lang="en-US"/>
          </a:p>
        </p:txBody>
      </p:sp>
    </p:spTree>
    <p:extLst>
      <p:ext uri="{BB962C8B-B14F-4D97-AF65-F5344CB8AC3E}">
        <p14:creationId xmlns:p14="http://schemas.microsoft.com/office/powerpoint/2010/main" val="87164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Naw</a:t>
            </a:r>
            <a:r>
              <a:rPr lang="en-US" sz="1200" kern="1200" dirty="0">
                <a:solidFill>
                  <a:schemeClr val="tx1"/>
                </a:solidFill>
                <a:effectLst/>
                <a:latin typeface="+mn-lt"/>
                <a:ea typeface="+mn-ea"/>
                <a:cs typeface="+mn-cs"/>
              </a:rPr>
              <a:t>, just kidding around they are really simple to judge if you will take the points that are covered in this slide set and study them, No Problem.</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3</a:t>
            </a:fld>
            <a:endParaRPr lang="en-US"/>
          </a:p>
        </p:txBody>
      </p:sp>
    </p:spTree>
    <p:extLst>
      <p:ext uri="{BB962C8B-B14F-4D97-AF65-F5344CB8AC3E}">
        <p14:creationId xmlns:p14="http://schemas.microsoft.com/office/powerpoint/2010/main" val="3804485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often helpful to move up and look over the top of the goat.  This will give the judge a way to check the natural width of the top of the goat, but also gives them a chance to observe how well the goat blends its parts together.  This particular goat is an excellent example of what we are looking for in a breeding doe.  What is the duty of a breeding doe?  To provide an acceptable place for the egg to get fertilized and the fetus to grow and to give birth to live kids and provide adequate milk for the kids to grow and thrive.  Providing milk is a major part of a doe’s responsibility.  Look at the triangular shape of this doe.   See how she is small in the neck area then extends back getting increasingly wider until you get to the hip area.  This doe excels in the natural triangle shape that is needed in a doe for production.  Old dairy producers used to talk about the dairy triangles on a dairy cow.  This is one of those.  The second is the triangle that you should see when viewing the doe from the side being narrow in the neck area the getting wider back to the tail area then down the rear leg then back up under the doe’s stomach into the neck again.  Some registered goat judges are starting to use this terminology in their reasons. </a:t>
            </a:r>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21</a:t>
            </a:fld>
            <a:endParaRPr lang="en-US"/>
          </a:p>
        </p:txBody>
      </p:sp>
    </p:spTree>
    <p:extLst>
      <p:ext uri="{BB962C8B-B14F-4D97-AF65-F5344CB8AC3E}">
        <p14:creationId xmlns:p14="http://schemas.microsoft.com/office/powerpoint/2010/main" val="2758558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compare this animal to the last one.  Does she have the natural triangle that the last one had?  No, she does not.  She does not blend in well at the shoulders and is rough in the wither area.  She is carrying too much fill and is much narrower through the hip area than the previous does exhibited.</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22</a:t>
            </a:fld>
            <a:endParaRPr lang="en-US"/>
          </a:p>
        </p:txBody>
      </p:sp>
    </p:spTree>
    <p:extLst>
      <p:ext uri="{BB962C8B-B14F-4D97-AF65-F5344CB8AC3E}">
        <p14:creationId xmlns:p14="http://schemas.microsoft.com/office/powerpoint/2010/main" val="346108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look at a correct goat, the parts need to blend together in a smooth pattern.  This does is very thinned necked and blends very smoothly into the withers and in the shoulder area and back in the fore rib.  She is smooth going into the front part of the loin and shows no excess flesh in any of these areas. </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23</a:t>
            </a:fld>
            <a:endParaRPr lang="en-US"/>
          </a:p>
        </p:txBody>
      </p:sp>
    </p:spTree>
    <p:extLst>
      <p:ext uri="{BB962C8B-B14F-4D97-AF65-F5344CB8AC3E}">
        <p14:creationId xmlns:p14="http://schemas.microsoft.com/office/powerpoint/2010/main" val="3743115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second criterion for judging goats is the degree of muscling that a goat has.  This is an excellent example of a heavily muscled goat.  Note the width that this goat has between his rear legs.  Note the circumference of the thigh or let of this animal.  Also, look at the width from the outside of his thigh to the outside of the one on the other side.  These are very good indicators of muscling the same as in any specie of meat animal.</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24</a:t>
            </a:fld>
            <a:endParaRPr lang="en-US"/>
          </a:p>
        </p:txBody>
      </p:sp>
    </p:spTree>
    <p:extLst>
      <p:ext uri="{BB962C8B-B14F-4D97-AF65-F5344CB8AC3E}">
        <p14:creationId xmlns:p14="http://schemas.microsoft.com/office/powerpoint/2010/main" val="309683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another example of a heavily muscled goat.  Once again, note the width that this goat exhibits in the same places as mentioned in the previous slide; between the legs, around the thigh and from outside to outside.</a:t>
            </a:r>
          </a:p>
        </p:txBody>
      </p:sp>
      <p:sp>
        <p:nvSpPr>
          <p:cNvPr id="4" name="Slide Number Placeholder 3"/>
          <p:cNvSpPr>
            <a:spLocks noGrp="1"/>
          </p:cNvSpPr>
          <p:nvPr>
            <p:ph type="sldNum" sz="quarter" idx="10"/>
          </p:nvPr>
        </p:nvSpPr>
        <p:spPr/>
        <p:txBody>
          <a:bodyPr/>
          <a:lstStyle/>
          <a:p>
            <a:fld id="{CD4BE9FE-2F11-4F30-AFDE-E621AAD5A078}" type="slidenum">
              <a:rPr lang="en-US" smtClean="0"/>
              <a:t>25</a:t>
            </a:fld>
            <a:endParaRPr lang="en-US"/>
          </a:p>
        </p:txBody>
      </p:sp>
    </p:spTree>
    <p:extLst>
      <p:ext uri="{BB962C8B-B14F-4D97-AF65-F5344CB8AC3E}">
        <p14:creationId xmlns:p14="http://schemas.microsoft.com/office/powerpoint/2010/main" val="379027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compare this goat to the ones in the previous two slides.  What do you see about this one?  I hope you see the short distance between the rear legs and the lack of circumference around the thigh.  This is a very thin buck that lacks muscling.  This is what we call a narrow based goat.  Heavy criticism on this goat for the lack of muscling.  Also note that the rear hocks tend to angle together.  This goat has some structural problems as well.</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26</a:t>
            </a:fld>
            <a:endParaRPr lang="en-US"/>
          </a:p>
        </p:txBody>
      </p:sp>
    </p:spTree>
    <p:extLst>
      <p:ext uri="{BB962C8B-B14F-4D97-AF65-F5344CB8AC3E}">
        <p14:creationId xmlns:p14="http://schemas.microsoft.com/office/powerpoint/2010/main" val="1780626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do you think of this goat?  At first, she may appear to very heavily muscled.  Is this muscle or is it fat??  In this case it is some of both.  One of the best ways to correctly judge the amount of muscle that a goat has is to look at the muscle on the forearm of the goat.  This is one of the best places to observe the muscle and not get confused and think that fat is muscle.  In viewing this doe from the front, she is thick, maybe a little coarse fronted, but look at the bulge on muscle in the forearm.  It is very visible and is of adequate in size to indicate that this is a heavy muscled goat.</a:t>
            </a:r>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27</a:t>
            </a:fld>
            <a:endParaRPr lang="en-US"/>
          </a:p>
        </p:txBody>
      </p:sp>
    </p:spTree>
    <p:extLst>
      <p:ext uri="{BB962C8B-B14F-4D97-AF65-F5344CB8AC3E}">
        <p14:creationId xmlns:p14="http://schemas.microsoft.com/office/powerpoint/2010/main" val="1515310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Compare the last slide to this doe.  What would you guess that the degree of muscling does this doe exhibit?  If you said the she was lacking any degree of muscling, you are correct.  Look at the width between the front legs.  You can barely fit two fingers between her front legs.  Look for the bulge of muscle in the forearm.  Do you see any?  There is a very small muscle on her right forearm, but there is none visible on the left forearm.  This is a classic example of a “meatless wonder”.  Heavy criticism in lack of muscling on this particular goat.</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28</a:t>
            </a:fld>
            <a:endParaRPr lang="en-US"/>
          </a:p>
        </p:txBody>
      </p:sp>
    </p:spTree>
    <p:extLst>
      <p:ext uri="{BB962C8B-B14F-4D97-AF65-F5344CB8AC3E}">
        <p14:creationId xmlns:p14="http://schemas.microsoft.com/office/powerpoint/2010/main" val="2983723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Blank slide:  Now that we have gone through the different things that you are looking for when judging goats, let’s look at some specific examples of what we have already seen and compare them to the following goats.</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29</a:t>
            </a:fld>
            <a:endParaRPr lang="en-US"/>
          </a:p>
        </p:txBody>
      </p:sp>
    </p:spTree>
    <p:extLst>
      <p:ext uri="{BB962C8B-B14F-4D97-AF65-F5344CB8AC3E}">
        <p14:creationId xmlns:p14="http://schemas.microsoft.com/office/powerpoint/2010/main" val="3009233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 look at this </a:t>
            </a:r>
            <a:r>
              <a:rPr lang="en-US" sz="1200" kern="1200" dirty="0" err="1">
                <a:solidFill>
                  <a:schemeClr val="tx1"/>
                </a:solidFill>
                <a:effectLst/>
                <a:latin typeface="+mn-lt"/>
                <a:ea typeface="+mn-ea"/>
                <a:cs typeface="+mn-cs"/>
              </a:rPr>
              <a:t>wether</a:t>
            </a:r>
            <a:r>
              <a:rPr lang="en-US" sz="1200" kern="1200" dirty="0">
                <a:solidFill>
                  <a:schemeClr val="tx1"/>
                </a:solidFill>
                <a:effectLst/>
                <a:latin typeface="+mn-lt"/>
                <a:ea typeface="+mn-ea"/>
                <a:cs typeface="+mn-cs"/>
              </a:rPr>
              <a:t> goat, the first thing I look for is structure.  Note that the coloration of the pasterns makes it difficult to see them in this photo. If you look close, you can see that they are short and have the correct angle.  This goat seems to have the correct set in both the front and rear legs and blends well into the shoulder.  This animal is long sided and is nearly level from the withers to the hip.  While this goat does have some slope in the hip area, this slope is acceptable.  Look at the degree of muscle that you see from this angle.  He shows excellent muscling in the front forearm and has an excellent bulge of muscle in the rear leg.</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30</a:t>
            </a:fld>
            <a:endParaRPr lang="en-US"/>
          </a:p>
        </p:txBody>
      </p:sp>
    </p:spTree>
    <p:extLst>
      <p:ext uri="{BB962C8B-B14F-4D97-AF65-F5344CB8AC3E}">
        <p14:creationId xmlns:p14="http://schemas.microsoft.com/office/powerpoint/2010/main" val="266470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Goats are just meat animals and should be judged like any other meat animal.  While the white middle class people don’t consume </a:t>
            </a:r>
            <a:r>
              <a:rPr lang="en-US" sz="1200" kern="1200" dirty="0" err="1">
                <a:solidFill>
                  <a:schemeClr val="tx1"/>
                </a:solidFill>
                <a:effectLst/>
                <a:latin typeface="+mn-lt"/>
                <a:ea typeface="+mn-ea"/>
                <a:cs typeface="+mn-cs"/>
              </a:rPr>
              <a:t>chevon</a:t>
            </a:r>
            <a:r>
              <a:rPr lang="en-US" sz="1200" kern="1200" dirty="0">
                <a:solidFill>
                  <a:schemeClr val="tx1"/>
                </a:solidFill>
                <a:effectLst/>
                <a:latin typeface="+mn-lt"/>
                <a:ea typeface="+mn-ea"/>
                <a:cs typeface="+mn-cs"/>
              </a:rPr>
              <a:t>, they raise them for meat to sell and they are a growing part of animal agriculture in Tennessee.</a:t>
            </a:r>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4</a:t>
            </a:fld>
            <a:endParaRPr lang="en-US"/>
          </a:p>
        </p:txBody>
      </p:sp>
    </p:spTree>
    <p:extLst>
      <p:ext uri="{BB962C8B-B14F-4D97-AF65-F5344CB8AC3E}">
        <p14:creationId xmlns:p14="http://schemas.microsoft.com/office/powerpoint/2010/main" val="2997510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this goat from the same side view.  Once again, when looking at the pastern, we see that the color once again makes it difficult to see this really well.  If you look closely, you can see that these pasterns appear to be a little long and the front one has a sloping angle.  The front shoulder appears to be a little rough, but is acceptable.  This goat is rough in the withers and is shorter sided than the previous one. While this goat has a very strong top line, it exhibits a much sharper slope in the rump area than the previous goat.  While this animal exhibits some muscle in the forearm area, it is not a pronounced as the previous goat nor does it have the bulge in the rear leg either. </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31</a:t>
            </a:fld>
            <a:endParaRPr lang="en-US"/>
          </a:p>
        </p:txBody>
      </p:sp>
    </p:spTree>
    <p:extLst>
      <p:ext uri="{BB962C8B-B14F-4D97-AF65-F5344CB8AC3E}">
        <p14:creationId xmlns:p14="http://schemas.microsoft.com/office/powerpoint/2010/main" val="4151923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final side view, we see a goat that lacks several of the things that we saw in the two previous goats.  While it does appear to have a short correct angle of the pastern on the front left leg, when we look at the right front leg, it appears to me long and has too much angle also.  It is very coarse in the shoulder area and does not blend in well in the neck junction.  The goat has a weak top line and is short sided.  It has a very sloping rump area and exhibits very little muscle whether you are looking in the forearm area or in the rear leg.     </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32</a:t>
            </a:fld>
            <a:endParaRPr lang="en-US"/>
          </a:p>
        </p:txBody>
      </p:sp>
    </p:spTree>
    <p:extLst>
      <p:ext uri="{BB962C8B-B14F-4D97-AF65-F5344CB8AC3E}">
        <p14:creationId xmlns:p14="http://schemas.microsoft.com/office/powerpoint/2010/main" val="3626289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at these same goats from another angle.  When we look at this goat from the rear, we see that this goat stands very wide behind.  He exhibits a very desirable leg muscle that is very full.</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33</a:t>
            </a:fld>
            <a:endParaRPr lang="en-US"/>
          </a:p>
        </p:txBody>
      </p:sp>
    </p:spTree>
    <p:extLst>
      <p:ext uri="{BB962C8B-B14F-4D97-AF65-F5344CB8AC3E}">
        <p14:creationId xmlns:p14="http://schemas.microsoft.com/office/powerpoint/2010/main" val="1186548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this goat also stands wide when we look at it from the rear, you should see that this is not a natural stance. Also, while there is some degree of muscling in the leg, we don’t see the degree that we did in the previous goat.</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34</a:t>
            </a:fld>
            <a:endParaRPr lang="en-US"/>
          </a:p>
        </p:txBody>
      </p:sp>
    </p:spTree>
    <p:extLst>
      <p:ext uri="{BB962C8B-B14F-4D97-AF65-F5344CB8AC3E}">
        <p14:creationId xmlns:p14="http://schemas.microsoft.com/office/powerpoint/2010/main" val="1504755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look at this goat, it too has the unnatural wide stance behind.  His goat does appear to have some wide in muscling at the mid thigh area, you should be able to see that above and below this area, it is sunken in and devoid of muscle in these two areas. This tells me that what we are seeing in the mid thigh area is either bone or hair.</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35</a:t>
            </a:fld>
            <a:endParaRPr lang="en-US"/>
          </a:p>
        </p:txBody>
      </p:sp>
    </p:spTree>
    <p:extLst>
      <p:ext uri="{BB962C8B-B14F-4D97-AF65-F5344CB8AC3E}">
        <p14:creationId xmlns:p14="http://schemas.microsoft.com/office/powerpoint/2010/main" val="1195964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Looking at this goat from the front, we once again see a natural thickness and width between the front legs.  Note the bulge of muscle in the forearm area of this goat.  The neck blends in well with the front of the shoulders.</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36</a:t>
            </a:fld>
            <a:endParaRPr lang="en-US"/>
          </a:p>
        </p:txBody>
      </p:sp>
    </p:spTree>
    <p:extLst>
      <p:ext uri="{BB962C8B-B14F-4D97-AF65-F5344CB8AC3E}">
        <p14:creationId xmlns:p14="http://schemas.microsoft.com/office/powerpoint/2010/main" val="1290507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While this picture is not as close as the previous one, you should notice the some waste between the front legs.  There is not the degree of muscling that we saw in the previous goat and the front end exhibits some coarseness in the blending of the shoulders.  Also note that there is some muscle expression in the forearm, but not to the degree of the previous view.</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37</a:t>
            </a:fld>
            <a:endParaRPr lang="en-US"/>
          </a:p>
        </p:txBody>
      </p:sp>
    </p:spTree>
    <p:extLst>
      <p:ext uri="{BB962C8B-B14F-4D97-AF65-F5344CB8AC3E}">
        <p14:creationId xmlns:p14="http://schemas.microsoft.com/office/powerpoint/2010/main" val="3187286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the flat muscle pattern when viewing this goat from the front.  There is more waste between the front legs, bulging shoulders and a narrow thin neck going into the shoulders.  Also, note that the front right foot turns out in a pigeon toe shape.</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38</a:t>
            </a:fld>
            <a:endParaRPr lang="en-US"/>
          </a:p>
        </p:txBody>
      </p:sp>
    </p:spTree>
    <p:extLst>
      <p:ext uri="{BB962C8B-B14F-4D97-AF65-F5344CB8AC3E}">
        <p14:creationId xmlns:p14="http://schemas.microsoft.com/office/powerpoint/2010/main" val="1804402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take a look at each of these goats over the top.  As you should be able to tell that this goat has an extremely heavily muscled top.  I think that this is evident without handling a goat in this case.  Also, you can see the seam between the muscles in the rear leg.  This goat has a nice square top and carries this muscle out to the rump.  You may also notice that you can see the slight break in the top line in this shot also.</a:t>
            </a:r>
          </a:p>
        </p:txBody>
      </p:sp>
      <p:sp>
        <p:nvSpPr>
          <p:cNvPr id="4" name="Slide Number Placeholder 3"/>
          <p:cNvSpPr>
            <a:spLocks noGrp="1"/>
          </p:cNvSpPr>
          <p:nvPr>
            <p:ph type="sldNum" sz="quarter" idx="10"/>
          </p:nvPr>
        </p:nvSpPr>
        <p:spPr/>
        <p:txBody>
          <a:bodyPr/>
          <a:lstStyle/>
          <a:p>
            <a:fld id="{CD4BE9FE-2F11-4F30-AFDE-E621AAD5A078}" type="slidenum">
              <a:rPr lang="en-US" smtClean="0"/>
              <a:t>39</a:t>
            </a:fld>
            <a:endParaRPr lang="en-US"/>
          </a:p>
        </p:txBody>
      </p:sp>
    </p:spTree>
    <p:extLst>
      <p:ext uri="{BB962C8B-B14F-4D97-AF65-F5344CB8AC3E}">
        <p14:creationId xmlns:p14="http://schemas.microsoft.com/office/powerpoint/2010/main" val="939055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goat has a nice top in it also, but it lacks the thickness of the previous one. The leg appears to have some muscle, but it is not as well defined as the previous one.  Also note that the neck does not blend as well into the shoulders as in the previous shot.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40</a:t>
            </a:fld>
            <a:endParaRPr lang="en-US"/>
          </a:p>
        </p:txBody>
      </p:sp>
    </p:spTree>
    <p:extLst>
      <p:ext uri="{BB962C8B-B14F-4D97-AF65-F5344CB8AC3E}">
        <p14:creationId xmlns:p14="http://schemas.microsoft.com/office/powerpoint/2010/main" val="302396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judge them just like cattle</a:t>
            </a:r>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5</a:t>
            </a:fld>
            <a:endParaRPr lang="en-US"/>
          </a:p>
        </p:txBody>
      </p:sp>
    </p:spTree>
    <p:extLst>
      <p:ext uri="{BB962C8B-B14F-4D97-AF65-F5344CB8AC3E}">
        <p14:creationId xmlns:p14="http://schemas.microsoft.com/office/powerpoint/2010/main" val="2652727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 the way that the top slides off to the side on this goat.  It has very little prominence of muscle.  It almost appears that the highest point on this goat is the backbone then it rapidly slopes away to the sides.  Also, you need to note that this goat pinches in behind the withers then spread out again as we move from the front to the rear at the ribs.</a:t>
            </a:r>
          </a:p>
        </p:txBody>
      </p:sp>
      <p:sp>
        <p:nvSpPr>
          <p:cNvPr id="4" name="Slide Number Placeholder 3"/>
          <p:cNvSpPr>
            <a:spLocks noGrp="1"/>
          </p:cNvSpPr>
          <p:nvPr>
            <p:ph type="sldNum" sz="quarter" idx="10"/>
          </p:nvPr>
        </p:nvSpPr>
        <p:spPr/>
        <p:txBody>
          <a:bodyPr/>
          <a:lstStyle/>
          <a:p>
            <a:fld id="{CD4BE9FE-2F11-4F30-AFDE-E621AAD5A078}" type="slidenum">
              <a:rPr lang="en-US" smtClean="0"/>
              <a:t>41</a:t>
            </a:fld>
            <a:endParaRPr lang="en-US"/>
          </a:p>
        </p:txBody>
      </p:sp>
    </p:spTree>
    <p:extLst>
      <p:ext uri="{BB962C8B-B14F-4D97-AF65-F5344CB8AC3E}">
        <p14:creationId xmlns:p14="http://schemas.microsoft.com/office/powerpoint/2010/main" val="838819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quick look at the muscle on the forearm of each goat.  This goat has a major expression on muscle in this area.  Note the bulge below the shoulder.  This is a very fool proof area to judge true muscle in a goat</a:t>
            </a:r>
          </a:p>
        </p:txBody>
      </p:sp>
      <p:sp>
        <p:nvSpPr>
          <p:cNvPr id="4" name="Slide Number Placeholder 3"/>
          <p:cNvSpPr>
            <a:spLocks noGrp="1"/>
          </p:cNvSpPr>
          <p:nvPr>
            <p:ph type="sldNum" sz="quarter" idx="10"/>
          </p:nvPr>
        </p:nvSpPr>
        <p:spPr/>
        <p:txBody>
          <a:bodyPr/>
          <a:lstStyle/>
          <a:p>
            <a:fld id="{CD4BE9FE-2F11-4F30-AFDE-E621AAD5A078}" type="slidenum">
              <a:rPr lang="en-US" smtClean="0"/>
              <a:t>42</a:t>
            </a:fld>
            <a:endParaRPr lang="en-US"/>
          </a:p>
        </p:txBody>
      </p:sp>
    </p:spTree>
    <p:extLst>
      <p:ext uri="{BB962C8B-B14F-4D97-AF65-F5344CB8AC3E}">
        <p14:creationId xmlns:p14="http://schemas.microsoft.com/office/powerpoint/2010/main" val="3278905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this goat has little indication of muscling in the forearm area.  If you look closely, you can see a little muscle above the knee.</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43</a:t>
            </a:fld>
            <a:endParaRPr lang="en-US"/>
          </a:p>
        </p:txBody>
      </p:sp>
    </p:spTree>
    <p:extLst>
      <p:ext uri="{BB962C8B-B14F-4D97-AF65-F5344CB8AC3E}">
        <p14:creationId xmlns:p14="http://schemas.microsoft.com/office/powerpoint/2010/main" val="32937005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this is a little different angle, this goat exhibits very little muscle in the forearm.  From the point of the shoulder to the knee, there is a slight arc that indicates that this goat has little muscle in this area and this means that this is a lightly muscled goat.</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44</a:t>
            </a:fld>
            <a:endParaRPr lang="en-US"/>
          </a:p>
        </p:txBody>
      </p:sp>
    </p:spTree>
    <p:extLst>
      <p:ext uri="{BB962C8B-B14F-4D97-AF65-F5344CB8AC3E}">
        <p14:creationId xmlns:p14="http://schemas.microsoft.com/office/powerpoint/2010/main" val="488145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if this was class of goats that you were judging, this goat would be an easy top</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45</a:t>
            </a:fld>
            <a:endParaRPr lang="en-US"/>
          </a:p>
        </p:txBody>
      </p:sp>
    </p:spTree>
    <p:extLst>
      <p:ext uri="{BB962C8B-B14F-4D97-AF65-F5344CB8AC3E}">
        <p14:creationId xmlns:p14="http://schemas.microsoft.com/office/powerpoint/2010/main" val="2726670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goat would fit in the second place rather easily.</a:t>
            </a:r>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46</a:t>
            </a:fld>
            <a:endParaRPr lang="en-US"/>
          </a:p>
        </p:txBody>
      </p:sp>
    </p:spTree>
    <p:extLst>
      <p:ext uri="{BB962C8B-B14F-4D97-AF65-F5344CB8AC3E}">
        <p14:creationId xmlns:p14="http://schemas.microsoft.com/office/powerpoint/2010/main" val="785362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And this goat would place last.</a:t>
            </a:r>
          </a:p>
          <a:p>
            <a:endParaRPr lang="en-US"/>
          </a:p>
        </p:txBody>
      </p:sp>
      <p:sp>
        <p:nvSpPr>
          <p:cNvPr id="4" name="Slide Number Placeholder 3"/>
          <p:cNvSpPr>
            <a:spLocks noGrp="1"/>
          </p:cNvSpPr>
          <p:nvPr>
            <p:ph type="sldNum" sz="quarter" idx="10"/>
          </p:nvPr>
        </p:nvSpPr>
        <p:spPr/>
        <p:txBody>
          <a:bodyPr/>
          <a:lstStyle/>
          <a:p>
            <a:fld id="{CD4BE9FE-2F11-4F30-AFDE-E621AAD5A078}" type="slidenum">
              <a:rPr lang="en-US" smtClean="0"/>
              <a:t>47</a:t>
            </a:fld>
            <a:endParaRPr lang="en-US"/>
          </a:p>
        </p:txBody>
      </p:sp>
    </p:spTree>
    <p:extLst>
      <p:ext uri="{BB962C8B-B14F-4D97-AF65-F5344CB8AC3E}">
        <p14:creationId xmlns:p14="http://schemas.microsoft.com/office/powerpoint/2010/main" val="175177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swine</a:t>
            </a:r>
          </a:p>
        </p:txBody>
      </p:sp>
      <p:sp>
        <p:nvSpPr>
          <p:cNvPr id="4" name="Slide Number Placeholder 3"/>
          <p:cNvSpPr>
            <a:spLocks noGrp="1"/>
          </p:cNvSpPr>
          <p:nvPr>
            <p:ph type="sldNum" sz="quarter" idx="10"/>
          </p:nvPr>
        </p:nvSpPr>
        <p:spPr/>
        <p:txBody>
          <a:bodyPr/>
          <a:lstStyle/>
          <a:p>
            <a:fld id="{CD4BE9FE-2F11-4F30-AFDE-E621AAD5A078}" type="slidenum">
              <a:rPr lang="en-US" smtClean="0"/>
              <a:t>6</a:t>
            </a:fld>
            <a:endParaRPr lang="en-US"/>
          </a:p>
        </p:txBody>
      </p:sp>
    </p:spTree>
    <p:extLst>
      <p:ext uri="{BB962C8B-B14F-4D97-AF65-F5344CB8AC3E}">
        <p14:creationId xmlns:p14="http://schemas.microsoft.com/office/powerpoint/2010/main" val="53764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sheep</a:t>
            </a:r>
          </a:p>
        </p:txBody>
      </p:sp>
      <p:sp>
        <p:nvSpPr>
          <p:cNvPr id="4" name="Slide Number Placeholder 3"/>
          <p:cNvSpPr>
            <a:spLocks noGrp="1"/>
          </p:cNvSpPr>
          <p:nvPr>
            <p:ph type="sldNum" sz="quarter" idx="10"/>
          </p:nvPr>
        </p:nvSpPr>
        <p:spPr/>
        <p:txBody>
          <a:bodyPr/>
          <a:lstStyle/>
          <a:p>
            <a:fld id="{CD4BE9FE-2F11-4F30-AFDE-E621AAD5A078}" type="slidenum">
              <a:rPr lang="en-US" smtClean="0"/>
              <a:t>7</a:t>
            </a:fld>
            <a:endParaRPr lang="en-US"/>
          </a:p>
        </p:txBody>
      </p:sp>
    </p:spTree>
    <p:extLst>
      <p:ext uri="{BB962C8B-B14F-4D97-AF65-F5344CB8AC3E}">
        <p14:creationId xmlns:p14="http://schemas.microsoft.com/office/powerpoint/2010/main" val="373990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good ones just stand out like any other specie</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8</a:t>
            </a:fld>
            <a:endParaRPr lang="en-US"/>
          </a:p>
        </p:txBody>
      </p:sp>
    </p:spTree>
    <p:extLst>
      <p:ext uri="{BB962C8B-B14F-4D97-AF65-F5344CB8AC3E}">
        <p14:creationId xmlns:p14="http://schemas.microsoft.com/office/powerpoint/2010/main" val="3865659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judging goats, you need to place the classes in the following order of importance.  First is Structural correctness.  These animals need to be phenotypically correct in order to move and eat and provide a quality carcass in a reasonable length of time.</a:t>
            </a:r>
          </a:p>
          <a:p>
            <a:r>
              <a:rPr lang="en-US" sz="1200" kern="1200" dirty="0">
                <a:solidFill>
                  <a:schemeClr val="tx1"/>
                </a:solidFill>
                <a:effectLst/>
                <a:latin typeface="+mn-lt"/>
                <a:ea typeface="+mn-ea"/>
                <a:cs typeface="+mn-cs"/>
              </a:rPr>
              <a:t>Slice 10	The next thing that you look for is the degree of muscling of the animal.  Since we are raising these animals to eat, the amount of muscling is the second most important thing that we are looking for in judging.  These are the two most important things that you need to consider when judging a market class.</a:t>
            </a:r>
          </a:p>
          <a:p>
            <a:r>
              <a:rPr lang="en-US" sz="1200" kern="1200" dirty="0">
                <a:solidFill>
                  <a:schemeClr val="tx1"/>
                </a:solidFill>
                <a:effectLst/>
                <a:latin typeface="+mn-lt"/>
                <a:ea typeface="+mn-ea"/>
                <a:cs typeface="+mn-cs"/>
              </a:rPr>
              <a:t>Slide 11	 When you are judging a breeding class, you still need to look at the two previous characteristics in the same order, but you then need to take size for day of age into consideration also.  Faster gaining animals are better than slower ones because they reach market weight earlier.</a:t>
            </a:r>
          </a:p>
          <a:p>
            <a:r>
              <a:rPr lang="en-US" sz="1200" kern="1200" dirty="0">
                <a:solidFill>
                  <a:schemeClr val="tx1"/>
                </a:solidFill>
                <a:effectLst/>
                <a:latin typeface="+mn-lt"/>
                <a:ea typeface="+mn-ea"/>
                <a:cs typeface="+mn-cs"/>
              </a:rPr>
              <a:t>Slide 12	If you are judging a class of registered goats and they are called registered then you must take breed character into consideration.  As with any specie of registered animal, this trait is more important to breeders than to anyone else.  There will be very </a:t>
            </a:r>
            <a:r>
              <a:rPr lang="en-US" sz="1200" u="sng" kern="1200" dirty="0">
                <a:solidFill>
                  <a:schemeClr val="tx1"/>
                </a:solidFill>
                <a:effectLst/>
                <a:latin typeface="+mn-lt"/>
                <a:ea typeface="+mn-ea"/>
                <a:cs typeface="+mn-cs"/>
              </a:rPr>
              <a:t>few</a:t>
            </a:r>
            <a:r>
              <a:rPr lang="en-US" sz="1200" kern="1200" dirty="0">
                <a:solidFill>
                  <a:schemeClr val="tx1"/>
                </a:solidFill>
                <a:effectLst/>
                <a:latin typeface="+mn-lt"/>
                <a:ea typeface="+mn-ea"/>
                <a:cs typeface="+mn-cs"/>
              </a:rPr>
              <a:t> times that you will have a class of registered animals to judge in the Tennessee 4-H judging contests.</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9</a:t>
            </a:fld>
            <a:endParaRPr lang="en-US"/>
          </a:p>
        </p:txBody>
      </p:sp>
    </p:spTree>
    <p:extLst>
      <p:ext uri="{BB962C8B-B14F-4D97-AF65-F5344CB8AC3E}">
        <p14:creationId xmlns:p14="http://schemas.microsoft.com/office/powerpoint/2010/main" val="2080031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understand what to look for in judging goats you must learn the correct names of the parts of this animal.  As you can tell from this slide, most of the parts are the same for the other species of livestock that you will judge.</a:t>
            </a:r>
          </a:p>
          <a:p>
            <a:endParaRPr lang="en-US" dirty="0"/>
          </a:p>
        </p:txBody>
      </p:sp>
      <p:sp>
        <p:nvSpPr>
          <p:cNvPr id="4" name="Slide Number Placeholder 3"/>
          <p:cNvSpPr>
            <a:spLocks noGrp="1"/>
          </p:cNvSpPr>
          <p:nvPr>
            <p:ph type="sldNum" sz="quarter" idx="10"/>
          </p:nvPr>
        </p:nvSpPr>
        <p:spPr/>
        <p:txBody>
          <a:bodyPr/>
          <a:lstStyle/>
          <a:p>
            <a:fld id="{CD4BE9FE-2F11-4F30-AFDE-E621AAD5A078}" type="slidenum">
              <a:rPr lang="en-US" smtClean="0"/>
              <a:t>10</a:t>
            </a:fld>
            <a:endParaRPr lang="en-US"/>
          </a:p>
        </p:txBody>
      </p:sp>
    </p:spTree>
    <p:extLst>
      <p:ext uri="{BB962C8B-B14F-4D97-AF65-F5344CB8AC3E}">
        <p14:creationId xmlns:p14="http://schemas.microsoft.com/office/powerpoint/2010/main" val="297082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A62434-E7EF-4EB5-B3F4-C6F9A0C46B3A}" type="datetimeFigureOut">
              <a:rPr lang="en-US" smtClean="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62227D-239D-459C-A202-72D46E9643B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62434-E7EF-4EB5-B3F4-C6F9A0C46B3A}" type="datetimeFigureOut">
              <a:rPr lang="en-US" smtClean="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62227D-239D-459C-A202-72D46E9643B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62434-E7EF-4EB5-B3F4-C6F9A0C46B3A}" type="datetimeFigureOut">
              <a:rPr lang="en-US" smtClean="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62227D-239D-459C-A202-72D46E9643B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A62434-E7EF-4EB5-B3F4-C6F9A0C46B3A}" type="datetimeFigureOut">
              <a:rPr lang="en-US" smtClean="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62227D-239D-459C-A202-72D46E9643B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A62434-E7EF-4EB5-B3F4-C6F9A0C46B3A}" type="datetimeFigureOut">
              <a:rPr lang="en-US" smtClean="0"/>
              <a:pPr/>
              <a:t>4/9/2020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62227D-239D-459C-A202-72D46E9643B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A62434-E7EF-4EB5-B3F4-C6F9A0C46B3A}" type="datetimeFigureOut">
              <a:rPr lang="en-US" smtClean="0"/>
              <a:pPr/>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62227D-239D-459C-A202-72D46E9643B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A62434-E7EF-4EB5-B3F4-C6F9A0C46B3A}" type="datetimeFigureOut">
              <a:rPr lang="en-US" smtClean="0"/>
              <a:pPr/>
              <a:t>4/9/2020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62227D-239D-459C-A202-72D46E9643B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A62434-E7EF-4EB5-B3F4-C6F9A0C46B3A}" type="datetimeFigureOut">
              <a:rPr lang="en-US" smtClean="0"/>
              <a:pPr/>
              <a:t>4/9/2020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62227D-239D-459C-A202-72D46E9643B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62434-E7EF-4EB5-B3F4-C6F9A0C46B3A}" type="datetimeFigureOut">
              <a:rPr lang="en-US" smtClean="0"/>
              <a:pPr/>
              <a:t>4/9/2020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62227D-239D-459C-A202-72D46E9643B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A62434-E7EF-4EB5-B3F4-C6F9A0C46B3A}" type="datetimeFigureOut">
              <a:rPr lang="en-US" smtClean="0"/>
              <a:pPr/>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62227D-239D-459C-A202-72D46E9643B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A62434-E7EF-4EB5-B3F4-C6F9A0C46B3A}" type="datetimeFigureOut">
              <a:rPr lang="en-US" smtClean="0"/>
              <a:pPr/>
              <a:t>4/9/2020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62227D-239D-459C-A202-72D46E9643B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62434-E7EF-4EB5-B3F4-C6F9A0C46B3A}" type="datetimeFigureOut">
              <a:rPr lang="en-US" smtClean="0"/>
              <a:pPr/>
              <a:t>4/9/2020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2227D-239D-459C-A202-72D46E9643B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447800"/>
            <a:ext cx="7772400" cy="1470025"/>
          </a:xfrm>
        </p:spPr>
        <p:txBody>
          <a:bodyPr>
            <a:normAutofit/>
          </a:bodyPr>
          <a:lstStyle/>
          <a:p>
            <a:r>
              <a:rPr lang="en-US" sz="5400" b="1" dirty="0"/>
              <a:t>Judging Market Goats</a:t>
            </a:r>
          </a:p>
        </p:txBody>
      </p:sp>
      <p:sp>
        <p:nvSpPr>
          <p:cNvPr id="5" name="Subtitle 2"/>
          <p:cNvSpPr>
            <a:spLocks noGrp="1"/>
          </p:cNvSpPr>
          <p:nvPr>
            <p:ph type="subTitle" idx="1"/>
          </p:nvPr>
        </p:nvSpPr>
        <p:spPr>
          <a:xfrm>
            <a:off x="1371600" y="3886200"/>
            <a:ext cx="6400800" cy="1752600"/>
          </a:xfrm>
        </p:spPr>
        <p:txBody>
          <a:bodyPr/>
          <a:lstStyle/>
          <a:p>
            <a:r>
              <a:rPr lang="en-US" dirty="0"/>
              <a:t>Ricky C. Skillington</a:t>
            </a:r>
          </a:p>
          <a:p>
            <a:r>
              <a:rPr lang="en-US" dirty="0"/>
              <a:t>Marshall County Director</a:t>
            </a:r>
          </a:p>
          <a:p>
            <a:endParaRPr lang="en-US" dirty="0"/>
          </a:p>
        </p:txBody>
      </p:sp>
      <p:pic>
        <p:nvPicPr>
          <p:cNvPr id="6" name="Picture 5" descr="ut logo 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5257800"/>
            <a:ext cx="3124200" cy="6998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8324850" cy="63595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000074_01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81000"/>
            <a:ext cx="8382000" cy="60166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000069_0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04800"/>
            <a:ext cx="8229600" cy="6172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000056_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04800"/>
            <a:ext cx="8077200" cy="60277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000057_0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81000"/>
            <a:ext cx="8305800" cy="603919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IM000101_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04800"/>
            <a:ext cx="8305800" cy="61531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IM000067_0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81000"/>
            <a:ext cx="8229600" cy="61150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IM000111_0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000" y="304800"/>
            <a:ext cx="8178800" cy="6172200"/>
          </a:xfrm>
          <a:prstGeom prst="rect">
            <a:avLst/>
          </a:prstGeom>
          <a:noFill/>
        </p:spPr>
      </p:pic>
    </p:spTree>
    <p:extLst>
      <p:ext uri="{BB962C8B-B14F-4D97-AF65-F5344CB8AC3E}">
        <p14:creationId xmlns:p14="http://schemas.microsoft.com/office/powerpoint/2010/main" val="90728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IM000110_0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153400" cy="6000750"/>
          </a:xfrm>
          <a:prstGeom prst="rect">
            <a:avLst/>
          </a:prstGeom>
          <a:noFill/>
        </p:spPr>
      </p:pic>
    </p:spTree>
    <p:extLst>
      <p:ext uri="{BB962C8B-B14F-4D97-AF65-F5344CB8AC3E}">
        <p14:creationId xmlns:p14="http://schemas.microsoft.com/office/powerpoint/2010/main" val="122594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IM000119_0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153400" cy="61150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a:t>
            </a:r>
            <a:r>
              <a:rPr lang="en-US" sz="5400" b="1" dirty="0">
                <a:solidFill>
                  <a:srgbClr val="FF0000"/>
                </a:solidFill>
              </a:rPr>
              <a:t>Be Afraid, Be Very Afraid</a:t>
            </a:r>
            <a:r>
              <a:rPr lang="en-US" dirty="0"/>
              <a:t>!!!</a:t>
            </a:r>
          </a:p>
        </p:txBody>
      </p:sp>
      <p:pic>
        <p:nvPicPr>
          <p:cNvPr id="27650" name="Picture 2" descr="http://www.sanfranciscosentinel.com/wp-content/uploads/2009/11/afraid-2.jpg"/>
          <p:cNvPicPr>
            <a:picLocks noChangeAspect="1" noChangeArrowheads="1"/>
          </p:cNvPicPr>
          <p:nvPr/>
        </p:nvPicPr>
        <p:blipFill>
          <a:blip r:embed="rId3" cstate="print">
            <a:lum/>
          </a:blip>
          <a:srcRect/>
          <a:stretch>
            <a:fillRect/>
          </a:stretch>
        </p:blipFill>
        <p:spPr bwMode="auto">
          <a:xfrm>
            <a:off x="1295400" y="1266252"/>
            <a:ext cx="6553200" cy="5204386"/>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000092_02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29600" cy="6019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IM000105_00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81000"/>
            <a:ext cx="8229600" cy="6019800"/>
          </a:xfrm>
          <a:prstGeom prst="rect">
            <a:avLst/>
          </a:prstGeom>
          <a:noFill/>
        </p:spPr>
      </p:pic>
    </p:spTree>
    <p:extLst>
      <p:ext uri="{BB962C8B-B14F-4D97-AF65-F5344CB8AC3E}">
        <p14:creationId xmlns:p14="http://schemas.microsoft.com/office/powerpoint/2010/main" val="224028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IM000109_0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81000"/>
            <a:ext cx="8305800" cy="6057900"/>
          </a:xfrm>
          <a:prstGeom prst="rect">
            <a:avLst/>
          </a:prstGeom>
          <a:noFill/>
        </p:spPr>
      </p:pic>
    </p:spTree>
    <p:extLst>
      <p:ext uri="{BB962C8B-B14F-4D97-AF65-F5344CB8AC3E}">
        <p14:creationId xmlns:p14="http://schemas.microsoft.com/office/powerpoint/2010/main" val="2221586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IM000112_0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305800" cy="6115050"/>
          </a:xfrm>
          <a:prstGeom prst="rect">
            <a:avLst/>
          </a:prstGeom>
          <a:noFill/>
        </p:spPr>
      </p:pic>
    </p:spTree>
    <p:extLst>
      <p:ext uri="{BB962C8B-B14F-4D97-AF65-F5344CB8AC3E}">
        <p14:creationId xmlns:p14="http://schemas.microsoft.com/office/powerpoint/2010/main" val="1254624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M000068_0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305800" cy="6096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IM000121_0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077200" cy="60579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goat3-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361950"/>
            <a:ext cx="8153400" cy="61150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IM000113_0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305800" cy="608777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000082_02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29600" cy="60388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3200400"/>
          </a:xfrm>
        </p:spPr>
        <p:txBody>
          <a:bodyPr>
            <a:normAutofit/>
          </a:bodyPr>
          <a:lstStyle/>
          <a:p>
            <a:r>
              <a:rPr lang="en-US" sz="6000" b="1" dirty="0"/>
              <a:t>GOTCHA  </a:t>
            </a:r>
            <a:br>
              <a:rPr lang="en-US" sz="6000" dirty="0"/>
            </a:br>
            <a:r>
              <a:rPr lang="en-US" sz="6000" b="1" dirty="0">
                <a:solidFill>
                  <a:srgbClr val="FF0000"/>
                </a:solidFill>
              </a:rPr>
              <a:t>JUST KIDDIN’ AROUND</a:t>
            </a:r>
            <a:r>
              <a:rPr lang="en-US" sz="6000" dirty="0"/>
              <a:t> </a:t>
            </a:r>
          </a:p>
        </p:txBody>
      </p:sp>
      <p:pic>
        <p:nvPicPr>
          <p:cNvPr id="26628" name="Picture 4" descr="http://www.justkiddin.com.au/images/kidrun1.gif"/>
          <p:cNvPicPr>
            <a:picLocks noChangeAspect="1" noChangeArrowheads="1" noCrop="1"/>
          </p:cNvPicPr>
          <p:nvPr/>
        </p:nvPicPr>
        <p:blipFill>
          <a:blip r:embed="rId3" cstate="print"/>
          <a:srcRect/>
          <a:stretch>
            <a:fillRect/>
          </a:stretch>
        </p:blipFill>
        <p:spPr bwMode="auto">
          <a:xfrm>
            <a:off x="228600" y="3276600"/>
            <a:ext cx="3158498" cy="3400425"/>
          </a:xfrm>
          <a:prstGeom prst="rect">
            <a:avLst/>
          </a:prstGeom>
          <a:noFill/>
        </p:spPr>
      </p:pic>
      <p:pic>
        <p:nvPicPr>
          <p:cNvPr id="5" name="Picture 4" descr="http://www.justkiddin.com.au/images/kidrun1.gif"/>
          <p:cNvPicPr>
            <a:picLocks noChangeAspect="1" noChangeArrowheads="1" noCrop="1"/>
          </p:cNvPicPr>
          <p:nvPr/>
        </p:nvPicPr>
        <p:blipFill>
          <a:blip r:embed="rId3" cstate="print"/>
          <a:srcRect/>
          <a:stretch>
            <a:fillRect/>
          </a:stretch>
        </p:blipFill>
        <p:spPr bwMode="auto">
          <a:xfrm flipH="1">
            <a:off x="5867399" y="3288599"/>
            <a:ext cx="3076573" cy="331222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helia Hobby\My Documents\My Pictures\Rick's Goat Pix 2010\IM0003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04800"/>
            <a:ext cx="8229600" cy="61722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Shelia Hobby\My Documents\My Pictures\Rick's Goat Pix 2010\IM0003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81000"/>
            <a:ext cx="8077200" cy="60579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Shelia Hobby\My Documents\My Pictures\Rick's Goat Pix 2010\IM0003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57200"/>
            <a:ext cx="8229600" cy="59245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Shelia Hobby\My Documents\My Pictures\Rick's Goat Pix 2010\IM0003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81000"/>
            <a:ext cx="8153400" cy="6019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Shelia Hobby\My Documents\My Pictures\Rick's Goat Pix 2010\IM0003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81000"/>
            <a:ext cx="8077200" cy="59817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Shelia Hobby\My Documents\My Pictures\Rick's Goat Pix 2010\IM00033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57200"/>
            <a:ext cx="8229600" cy="598516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Shelia Hobby\My Documents\My Pictures\Rick's Goat Pix 2010\IM000320.JPG"/>
          <p:cNvPicPr>
            <a:picLocks noChangeAspect="1" noChangeArrowheads="1"/>
          </p:cNvPicPr>
          <p:nvPr/>
        </p:nvPicPr>
        <p:blipFill>
          <a:blip r:embed="rId3" cstate="email">
            <a:extLst>
              <a:ext uri="{28A0092B-C50C-407E-A947-70E740481C1C}">
                <a14:useLocalDpi xmlns:a14="http://schemas.microsoft.com/office/drawing/2010/main"/>
              </a:ext>
            </a:extLst>
          </a:blip>
          <a:srcRect l="-962"/>
          <a:stretch>
            <a:fillRect/>
          </a:stretch>
        </p:blipFill>
        <p:spPr bwMode="auto">
          <a:xfrm>
            <a:off x="533400" y="228600"/>
            <a:ext cx="8001000" cy="6400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Shelia Hobby\My Documents\My Pictures\Rick's Goat Pix 2010\IM0003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81000"/>
            <a:ext cx="8153400" cy="60198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Shelia Hobby\My Documents\My Pictures\Rick's Goat Pix 2010\IM0003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249356" cy="60198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Shelia Hobby\My Documents\My Pictures\Rick's Goat Pix 2010\IM0003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4800"/>
            <a:ext cx="8153400" cy="61150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wbp-banbury.co.uk/users/23803/images/Meat%20Counter.jpg"/>
          <p:cNvPicPr>
            <a:picLocks noChangeAspect="1" noChangeArrowheads="1"/>
          </p:cNvPicPr>
          <p:nvPr/>
        </p:nvPicPr>
        <p:blipFill>
          <a:blip r:embed="rId3" cstate="print"/>
          <a:srcRect/>
          <a:stretch>
            <a:fillRect/>
          </a:stretch>
        </p:blipFill>
        <p:spPr bwMode="auto">
          <a:xfrm>
            <a:off x="533400" y="381000"/>
            <a:ext cx="8077200" cy="60579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Shelia Hobby\My Documents\My Pictures\Rick's Goat Pix 2010\IM0003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04800"/>
            <a:ext cx="8128000" cy="6096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Shelia Hobby\My Documents\My Pictures\Rick's Goat Pix 2010\IM00033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04800"/>
            <a:ext cx="8305800" cy="62293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Shelia Hobby\My Documents\My Pictures\Rick's Goat Pix 2010\IM0003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153400" cy="611505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Shelia Hobby\My Documents\My Pictures\Rick's Goat Pix 2010\IM0003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81000"/>
            <a:ext cx="8153400" cy="59436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Shelia Hobby\My Documents\My Pictures\Rick's Goat Pix 2010\IM0003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81000"/>
            <a:ext cx="8201978" cy="6019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Shelia Hobby\My Documents\My Pictures\Rick's Goat Pix 2010\IM0003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81000"/>
            <a:ext cx="8305800" cy="60198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Documents and Settings\Shelia Hobby\My Documents\My Pictures\Rick's Goat Pix 2010\IM0003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4800"/>
            <a:ext cx="8229600" cy="607952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Shelia Hobby\My Documents\My Pictures\Rick's Goat Pix 2010\IM0003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304800"/>
            <a:ext cx="8229600" cy="6172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hzn.com.au/images/Anguscalf.jpg"/>
          <p:cNvPicPr>
            <a:picLocks noChangeAspect="1" noChangeArrowheads="1"/>
          </p:cNvPicPr>
          <p:nvPr/>
        </p:nvPicPr>
        <p:blipFill>
          <a:blip r:embed="rId3" cstate="print"/>
          <a:srcRect/>
          <a:stretch>
            <a:fillRect/>
          </a:stretch>
        </p:blipFill>
        <p:spPr bwMode="auto">
          <a:xfrm>
            <a:off x="685800" y="228600"/>
            <a:ext cx="7848600" cy="62813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onbeamsland.co.uk/assets/images/pigs-outside-field.jpg"/>
          <p:cNvPicPr>
            <a:picLocks noChangeAspect="1" noChangeArrowheads="1"/>
          </p:cNvPicPr>
          <p:nvPr/>
        </p:nvPicPr>
        <p:blipFill>
          <a:blip r:embed="rId3" cstate="print"/>
          <a:srcRect/>
          <a:stretch>
            <a:fillRect/>
          </a:stretch>
        </p:blipFill>
        <p:spPr bwMode="auto">
          <a:xfrm>
            <a:off x="457200" y="304800"/>
            <a:ext cx="8229600" cy="6172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Shelia Hobby\My Documents\My Pictures\Adobe\Digital Camera Photos\sheep pics 2\rick 0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228600"/>
            <a:ext cx="7010400" cy="6248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000069_0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04800"/>
            <a:ext cx="8153400" cy="61150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9906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52679AC-134A-4D65-900C-7905451459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34974BB-925A-4791-8FA9-A4F7C5F9303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64B0F17-38CB-47FD-A938-92A62995C03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7C2C65B-80E0-4CFD-A49F-18CE797012D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7CB0C45-0CAF-4AFC-A5A8-A47B7D7F263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13521BD6-0593-4BF1-8967-6635BA7F1FF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4CDC1275-48BE-409D-804C-0C251BF113C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1C8C4260-549D-4FF4-BC1A-FD83863241B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775F55"/>
      </a:dk2>
      <a:lt2>
        <a:srgbClr val="FCDEB2"/>
      </a:lt2>
      <a:accent1>
        <a:srgbClr val="543302"/>
      </a:accent1>
      <a:accent2>
        <a:srgbClr val="F69D1A"/>
      </a:accent2>
      <a:accent3>
        <a:srgbClr val="A5AB81"/>
      </a:accent3>
      <a:accent4>
        <a:srgbClr val="F69D1A"/>
      </a:accent4>
      <a:accent5>
        <a:srgbClr val="A5AB81"/>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445EDA24AD6C4FA9CE545E4EF6E1AC" ma:contentTypeVersion="0" ma:contentTypeDescription="Create a new document." ma:contentTypeScope="" ma:versionID="9a46575f916396789ce679f80fd29ee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D6A550-30C0-400D-81E4-58DB15A16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6C83D44-64E5-435D-9692-1C624974907E}">
  <ds:schemaRefs>
    <ds:schemaRef ds:uri="http://schemas.openxmlformats.org/package/2006/metadata/core-properties"/>
    <ds:schemaRef ds:uri="http://schemas.microsoft.com/office/2006/documentManagement/types"/>
    <ds:schemaRef ds:uri="http://purl.org/dc/terms/"/>
    <ds:schemaRef ds:uri="http://purl.org/dc/dcmitype/"/>
    <ds:schemaRef ds:uri="http://schemas.microsoft.com/office/infopath/2007/PartnerControl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77DBC297-EB11-47E9-84A4-9F8EB0C50A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149</TotalTime>
  <Words>3325</Words>
  <Application>Microsoft Office PowerPoint</Application>
  <PresentationFormat>On-screen Show (4:3)</PresentationFormat>
  <Paragraphs>105</Paragraphs>
  <Slides>47</Slides>
  <Notes>46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Judging Market Goats</vt:lpstr>
      <vt:lpstr>!!!Be Afraid, Be Very Afraid!!!</vt:lpstr>
      <vt:lpstr>GOTCHA   JUST KIDDIN’ AROUND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Judging Market Goats</dc:title>
  <dc:creator>Richardson, Cheryl Ann</dc:creator>
  <cp:lastModifiedBy>Richardson, Cheryl Ann</cp:lastModifiedBy>
  <cp:revision>15</cp:revision>
  <dcterms:created xsi:type="dcterms:W3CDTF">2010-10-14T19:38:23Z</dcterms:created>
  <dcterms:modified xsi:type="dcterms:W3CDTF">2020-04-09T15:27:22Z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0x010100A2445EDA24AD6C4FA9CE545E4EF6E1AC</vt:lpwstr>
  </property>
  <property fmtid="{D5CDD505-2E9C-101B-9397-08002B2CF9AE}" pid="3" name="Order">
    <vt:r8>28000</vt:r8>
  </property>
  <property fmtid="{D5CDD505-2E9C-101B-9397-08002B2CF9AE}" pid="4" name="TemplateUrl">
    <vt:lpwstr/>
  </property>
  <property fmtid="{D5CDD505-2E9C-101B-9397-08002B2CF9AE}" pid="5" name="xd_ProgID">
    <vt:lpwstr/>
  </property>
  <property fmtid="{D5CDD505-2E9C-101B-9397-08002B2CF9AE}" pid="6" name="xd_Signature">
    <vt:bool>false</vt:bool>
  </property>
</Properties>
</file>