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6" r:id="rId3"/>
    <p:sldId id="257" r:id="rId4"/>
    <p:sldId id="260" r:id="rId5"/>
    <p:sldId id="261" r:id="rId6"/>
    <p:sldId id="262" r:id="rId7"/>
    <p:sldId id="258"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02"/>
    <p:restoredTop sz="87966"/>
  </p:normalViewPr>
  <p:slideViewPr>
    <p:cSldViewPr snapToGrid="0" snapToObjects="1">
      <p:cViewPr>
        <p:scale>
          <a:sx n="98" d="100"/>
          <a:sy n="98" d="100"/>
        </p:scale>
        <p:origin x="160" y="-2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8" Type="http://schemas.openxmlformats.org/officeDocument/2006/relationships/slide" Target="slides/slide7.xml"/><Relationship Id="rId18"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tableStyles" Target="tableStyles.xml"/><Relationship Id="rId7" Type="http://schemas.openxmlformats.org/officeDocument/2006/relationships/slide" Target="slides/slide6.xml"/><Relationship Id="rId16" Type="http://schemas.openxmlformats.org/officeDocument/2006/relationships/theme" Target="theme/theme1.xml"/><Relationship Id="rId2" Type="http://schemas.openxmlformats.org/officeDocument/2006/relationships/slide" Target="slides/slide1.xml"/><Relationship Id="rId20" Type="http://schemas.openxmlformats.org/officeDocument/2006/relationships/customXml" Target="../customXml/item3.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customXml" Target="../customXml/item2.xml"/><Relationship Id="rId1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FCD86-BD38-6D41-96A5-B6985BCBA19A}" type="datetimeFigureOut">
              <a:rPr lang="en-US" smtClean="0"/>
              <a:t>10/30/18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AC1CB-0C48-EC4F-A73E-A25B8EE2D6B9}" type="slidenum">
              <a:rPr lang="en-US" smtClean="0"/>
              <a:t>‹#›</a:t>
            </a:fld>
            <a:endParaRPr lang="en-US"/>
          </a:p>
        </p:txBody>
      </p:sp>
    </p:spTree>
    <p:extLst>
      <p:ext uri="{BB962C8B-B14F-4D97-AF65-F5344CB8AC3E}">
        <p14:creationId xmlns:p14="http://schemas.microsoft.com/office/powerpoint/2010/main" val="132399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4-H resume is now required for both Level I and Level</a:t>
            </a:r>
            <a:r>
              <a:rPr lang="en-US" baseline="0" dirty="0" smtClean="0"/>
              <a:t> II.  This change was made for a number of reasons including that many 9</a:t>
            </a:r>
            <a:r>
              <a:rPr lang="en-US" baseline="30000" dirty="0" smtClean="0"/>
              <a:t>th</a:t>
            </a:r>
            <a:r>
              <a:rPr lang="en-US" baseline="0" dirty="0" smtClean="0"/>
              <a:t> and 10</a:t>
            </a:r>
            <a:r>
              <a:rPr lang="en-US" baseline="30000" dirty="0" smtClean="0"/>
              <a:t>th</a:t>
            </a:r>
            <a:r>
              <a:rPr lang="en-US" baseline="0" dirty="0" smtClean="0"/>
              <a:t> graders are seeking after-school and summer employment, as well as the resume was identified in the survey as the “least favorite” part of the portfolio to put together.  Your workgroup translated that to meaning, ”needs more practice.”  Let’s look at some ideas to help you help your 4-H’er prepare his/her resume.</a:t>
            </a:r>
            <a:endParaRPr lang="en-US" dirty="0"/>
          </a:p>
        </p:txBody>
      </p:sp>
      <p:sp>
        <p:nvSpPr>
          <p:cNvPr id="4" name="Slide Number Placeholder 3"/>
          <p:cNvSpPr>
            <a:spLocks noGrp="1"/>
          </p:cNvSpPr>
          <p:nvPr>
            <p:ph type="sldNum" sz="quarter" idx="10"/>
          </p:nvPr>
        </p:nvSpPr>
        <p:spPr/>
        <p:txBody>
          <a:bodyPr/>
          <a:lstStyle/>
          <a:p>
            <a:fld id="{49BAC1CB-0C48-EC4F-A73E-A25B8EE2D6B9}" type="slidenum">
              <a:rPr lang="en-US" smtClean="0"/>
              <a:t>1</a:t>
            </a:fld>
            <a:endParaRPr lang="en-US"/>
          </a:p>
        </p:txBody>
      </p:sp>
    </p:spTree>
    <p:extLst>
      <p:ext uri="{BB962C8B-B14F-4D97-AF65-F5344CB8AC3E}">
        <p14:creationId xmlns:p14="http://schemas.microsoft.com/office/powerpoint/2010/main" val="2000013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AC1CB-0C48-EC4F-A73E-A25B8EE2D6B9}" type="slidenum">
              <a:rPr lang="en-US" smtClean="0"/>
              <a:t>11</a:t>
            </a:fld>
            <a:endParaRPr lang="en-US"/>
          </a:p>
        </p:txBody>
      </p:sp>
    </p:spTree>
    <p:extLst>
      <p:ext uri="{BB962C8B-B14F-4D97-AF65-F5344CB8AC3E}">
        <p14:creationId xmlns:p14="http://schemas.microsoft.com/office/powerpoint/2010/main" val="21919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a:t>
            </a:r>
            <a:r>
              <a:rPr lang="en-US" baseline="0" dirty="0" smtClean="0"/>
              <a:t> slides point out “issues” that are very common/typical for most portfolios.</a:t>
            </a:r>
            <a:endParaRPr lang="en-US" dirty="0" smtClean="0"/>
          </a:p>
          <a:p>
            <a:endParaRPr lang="en-US" dirty="0" smtClean="0"/>
          </a:p>
          <a:p>
            <a:r>
              <a:rPr lang="en-US" dirty="0" smtClean="0"/>
              <a:t>Pick It Apart:  Identify</a:t>
            </a:r>
            <a:r>
              <a:rPr lang="en-US" baseline="0" dirty="0" smtClean="0"/>
              <a:t> one major issue with the resume on the screen:</a:t>
            </a:r>
          </a:p>
          <a:p>
            <a:endParaRPr lang="en-US" baseline="0" dirty="0" smtClean="0"/>
          </a:p>
          <a:p>
            <a:r>
              <a:rPr lang="en-US" baseline="0" dirty="0" smtClean="0"/>
              <a:t>• Too wordy – keep in mind that on average, employers only spend about 37 seconds on a resume.  Do NOT assume that judges will spend much more time.  They are all scanning for impact.</a:t>
            </a:r>
          </a:p>
          <a:p>
            <a:r>
              <a:rPr lang="en-US" baseline="0" dirty="0" smtClean="0"/>
              <a:t>• Nothing specific – throughout this resume, the 4-H’er has identified that he/she learned “how to lead the people” as a skill he/she has learned in leadership.</a:t>
            </a:r>
          </a:p>
          <a:p>
            <a:r>
              <a:rPr lang="en-US" baseline="0" dirty="0" smtClean="0"/>
              <a:t>• Make sure that you spell check/grammar check.  Throughout this resume, there are numerous incorrect sentences.  Consider this one – “Possible job career that I could continue later in my life to make a living in becoming an Agriculture agent for a number of business.”  WHAT?!?!  This doesn’t make sense.</a:t>
            </a:r>
          </a:p>
          <a:p>
            <a:endParaRPr lang="en-US" baseline="0" dirty="0" smtClean="0"/>
          </a:p>
          <a:p>
            <a:r>
              <a:rPr lang="en-US" baseline="0" dirty="0" smtClean="0"/>
              <a:t>NOTE:  This resume continues on the next slide.  You may want to flip back and forth.</a:t>
            </a:r>
            <a:endParaRPr lang="en-US" dirty="0"/>
          </a:p>
        </p:txBody>
      </p:sp>
      <p:sp>
        <p:nvSpPr>
          <p:cNvPr id="4" name="Slide Number Placeholder 3"/>
          <p:cNvSpPr>
            <a:spLocks noGrp="1"/>
          </p:cNvSpPr>
          <p:nvPr>
            <p:ph type="sldNum" sz="quarter" idx="10"/>
          </p:nvPr>
        </p:nvSpPr>
        <p:spPr/>
        <p:txBody>
          <a:bodyPr/>
          <a:lstStyle/>
          <a:p>
            <a:fld id="{49BAC1CB-0C48-EC4F-A73E-A25B8EE2D6B9}" type="slidenum">
              <a:rPr lang="en-US" smtClean="0"/>
              <a:t>3</a:t>
            </a:fld>
            <a:endParaRPr lang="en-US"/>
          </a:p>
        </p:txBody>
      </p:sp>
    </p:spTree>
    <p:extLst>
      <p:ext uri="{BB962C8B-B14F-4D97-AF65-F5344CB8AC3E}">
        <p14:creationId xmlns:p14="http://schemas.microsoft.com/office/powerpoint/2010/main" val="175495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Pick It Apart:  </a:t>
            </a:r>
          </a:p>
        </p:txBody>
      </p:sp>
      <p:sp>
        <p:nvSpPr>
          <p:cNvPr id="4" name="Slide Number Placeholder 3"/>
          <p:cNvSpPr>
            <a:spLocks noGrp="1"/>
          </p:cNvSpPr>
          <p:nvPr>
            <p:ph type="sldNum" sz="quarter" idx="10"/>
          </p:nvPr>
        </p:nvSpPr>
        <p:spPr/>
        <p:txBody>
          <a:bodyPr/>
          <a:lstStyle/>
          <a:p>
            <a:fld id="{49BAC1CB-0C48-EC4F-A73E-A25B8EE2D6B9}" type="slidenum">
              <a:rPr lang="en-US" smtClean="0"/>
              <a:t>4</a:t>
            </a:fld>
            <a:endParaRPr lang="en-US"/>
          </a:p>
        </p:txBody>
      </p:sp>
    </p:spTree>
    <p:extLst>
      <p:ext uri="{BB962C8B-B14F-4D97-AF65-F5344CB8AC3E}">
        <p14:creationId xmlns:p14="http://schemas.microsoft.com/office/powerpoint/2010/main" val="15054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Pick It Apart:  Again, this resume lacks specificity.  </a:t>
            </a:r>
          </a:p>
          <a:p>
            <a:endParaRPr lang="en-US" baseline="0" dirty="0" smtClean="0"/>
          </a:p>
          <a:p>
            <a:r>
              <a:rPr lang="en-US" baseline="0" dirty="0" smtClean="0"/>
              <a:t>• Leadership – “taught me how to handle situations that I would have not been exposed to otherwise – be more specific!</a:t>
            </a:r>
          </a:p>
          <a:p>
            <a:r>
              <a:rPr lang="en-US" baseline="0" dirty="0" smtClean="0"/>
              <a:t>• Communication – no skills identified – just restated what would appear in Section A, B, and C</a:t>
            </a:r>
          </a:p>
          <a:p>
            <a:r>
              <a:rPr lang="en-US" baseline="0" dirty="0" smtClean="0"/>
              <a:t>• Responsibility – Gained a sense of responsibility – what does that mean?</a:t>
            </a:r>
          </a:p>
          <a:p>
            <a:r>
              <a:rPr lang="en-US" baseline="0" dirty="0" smtClean="0"/>
              <a:t>• Teamwork – Opportunity to further develop my abilities – what kind of opportunities?</a:t>
            </a:r>
          </a:p>
        </p:txBody>
      </p:sp>
      <p:sp>
        <p:nvSpPr>
          <p:cNvPr id="4" name="Slide Number Placeholder 3"/>
          <p:cNvSpPr>
            <a:spLocks noGrp="1"/>
          </p:cNvSpPr>
          <p:nvPr>
            <p:ph type="sldNum" sz="quarter" idx="10"/>
          </p:nvPr>
        </p:nvSpPr>
        <p:spPr/>
        <p:txBody>
          <a:bodyPr/>
          <a:lstStyle/>
          <a:p>
            <a:fld id="{49BAC1CB-0C48-EC4F-A73E-A25B8EE2D6B9}" type="slidenum">
              <a:rPr lang="en-US" smtClean="0"/>
              <a:t>5</a:t>
            </a:fld>
            <a:endParaRPr lang="en-US"/>
          </a:p>
        </p:txBody>
      </p:sp>
    </p:spTree>
    <p:extLst>
      <p:ext uri="{BB962C8B-B14F-4D97-AF65-F5344CB8AC3E}">
        <p14:creationId xmlns:p14="http://schemas.microsoft.com/office/powerpoint/2010/main" val="168838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a:t>
            </a:r>
            <a:r>
              <a:rPr lang="en-US" baseline="0" dirty="0" smtClean="0"/>
              <a:t> It Apart:  </a:t>
            </a:r>
          </a:p>
          <a:p>
            <a:endParaRPr lang="en-US" baseline="0" dirty="0" smtClean="0"/>
          </a:p>
          <a:p>
            <a:r>
              <a:rPr lang="en-US" baseline="0" dirty="0" smtClean="0"/>
              <a:t>• 4-H’er has identified hard skills and basically repeated what has been identified in other sections of the portfolio.  The resume is not a repeat or highlight or summary of what is in Section A, B and/or C forms.</a:t>
            </a:r>
          </a:p>
          <a:p>
            <a:endParaRPr lang="en-US" baseline="0" dirty="0" smtClean="0"/>
          </a:p>
          <a:p>
            <a:r>
              <a:rPr lang="en-US" dirty="0" smtClean="0"/>
              <a:t>Let’s qualify this.  It is not that</a:t>
            </a:r>
            <a:r>
              <a:rPr lang="en-US" baseline="0" dirty="0" smtClean="0"/>
              <a:t> what is on this resume is not important.  </a:t>
            </a:r>
            <a:r>
              <a:rPr lang="en-US" dirty="0" smtClean="0"/>
              <a:t>Employers look for two sets of skills when considering a job candidate’s application or employee’s performance -- hard and soft skills. </a:t>
            </a:r>
            <a:r>
              <a:rPr lang="en-US" b="1" dirty="0" smtClean="0"/>
              <a:t>Hard skills</a:t>
            </a:r>
            <a:r>
              <a:rPr lang="en-US" dirty="0" smtClean="0"/>
              <a:t> are specific, teachable abilities that can be defined and measured, such as typing, writing, math, reading and the ability to use software programs. </a:t>
            </a:r>
            <a:r>
              <a:rPr lang="en-US" b="1" dirty="0" smtClean="0"/>
              <a:t>Soft skills</a:t>
            </a:r>
            <a:r>
              <a:rPr lang="en-US" dirty="0" smtClean="0"/>
              <a:t>, on the other hand, are less tangible and harder to quantify, such as getting along with others, managing your time, creative thinking and the ability to lead.</a:t>
            </a:r>
            <a:r>
              <a:rPr lang="en-US" baseline="0" dirty="0" smtClean="0"/>
              <a:t>  </a:t>
            </a:r>
            <a:r>
              <a:rPr lang="en-US" dirty="0" smtClean="0"/>
              <a:t>While soft skills are less measurable (and less commonly taught), they’re just as vital for career success; some may argue they’re even more important than the hard skills  While soft skills are less measurable (and less commonly taught), they’re just as vital for career success; some may argue they’re even more important than the hard skills you bring to the table.</a:t>
            </a:r>
          </a:p>
          <a:p>
            <a:endParaRPr lang="en-US" dirty="0" smtClean="0"/>
          </a:p>
          <a:p>
            <a:r>
              <a:rPr lang="en-US" dirty="0" smtClean="0"/>
              <a:t>According to </a:t>
            </a:r>
            <a:r>
              <a:rPr lang="en-US" dirty="0" err="1" smtClean="0"/>
              <a:t>PayScale’s</a:t>
            </a:r>
            <a:r>
              <a:rPr lang="en-US" dirty="0" smtClean="0"/>
              <a:t> Workforce-Skills Preparedness Report, these are the top hard and soft skills hiring managers find lacking, with some examples of how you can demonstrate these skills as a job candidate.</a:t>
            </a:r>
          </a:p>
          <a:p>
            <a:endParaRPr lang="en-US" dirty="0" smtClean="0"/>
          </a:p>
          <a:p>
            <a:r>
              <a:rPr lang="en-US" dirty="0" smtClean="0"/>
              <a:t>The three most lacking hard skills that employers</a:t>
            </a:r>
            <a:r>
              <a:rPr lang="en-US" baseline="0" dirty="0" smtClean="0"/>
              <a:t> are looking for include:</a:t>
            </a:r>
          </a:p>
          <a:p>
            <a:r>
              <a:rPr lang="en-US" baseline="0" dirty="0" smtClean="0"/>
              <a:t>	• Writing proficiency</a:t>
            </a:r>
          </a:p>
          <a:p>
            <a:r>
              <a:rPr lang="en-US" baseline="0" dirty="0" smtClean="0"/>
              <a:t>	• Public Speaking</a:t>
            </a:r>
          </a:p>
          <a:p>
            <a:r>
              <a:rPr lang="en-US" baseline="0" dirty="0" smtClean="0"/>
              <a:t>	• Data Analysis</a:t>
            </a:r>
          </a:p>
          <a:p>
            <a:endParaRPr lang="en-US" baseline="0" dirty="0" smtClean="0"/>
          </a:p>
          <a:p>
            <a:r>
              <a:rPr lang="en-US" baseline="0" dirty="0" smtClean="0"/>
              <a:t>The content of the portfolio itself will show potential employers the skills your 4-H’er possesses in these areas.  Resumes, photo captions, Sections A, B and C forms that are clean and concise and written to show impact clearly show writing proficiency.  The latter clearly demonstrates an ability to analyze data as you have recorded data and organized into meaningful statements.  And public speaking?!  Really?!  Clearly identified in the Section A, B and C forms.</a:t>
            </a:r>
          </a:p>
          <a:p>
            <a:endParaRPr lang="en-US" baseline="0" dirty="0" smtClean="0"/>
          </a:p>
          <a:p>
            <a:r>
              <a:rPr lang="en-US" baseline="0" dirty="0" smtClean="0"/>
              <a:t>Because these pertinent hard skills are covered by the creation of the portfolio itself and because our judges can look at the details of your Section A, B and C forms to identify skills and knowledge learned, we like to focus more on soft skill highlights for the portfolio.</a:t>
            </a:r>
            <a:endParaRPr lang="en-US" dirty="0" smtClean="0"/>
          </a:p>
          <a:p>
            <a:endParaRPr lang="en-US" dirty="0" smtClean="0"/>
          </a:p>
          <a:p>
            <a:r>
              <a:rPr lang="en-US" baseline="0" dirty="0" smtClean="0"/>
              <a:t>What about soft skills?  There are five skills that employers have identified as lacking:</a:t>
            </a:r>
          </a:p>
          <a:p>
            <a:endParaRPr lang="en-US" baseline="0" dirty="0" smtClean="0"/>
          </a:p>
          <a:p>
            <a:r>
              <a:rPr lang="en-US" baseline="0" dirty="0" smtClean="0"/>
              <a:t>• Critical thinking/problem solving</a:t>
            </a:r>
          </a:p>
          <a:p>
            <a:r>
              <a:rPr lang="en-US" baseline="0" dirty="0" smtClean="0"/>
              <a:t>• Attention to detail</a:t>
            </a:r>
          </a:p>
          <a:p>
            <a:r>
              <a:rPr lang="en-US" baseline="0" dirty="0" smtClean="0"/>
              <a:t>• Communication</a:t>
            </a:r>
          </a:p>
          <a:p>
            <a:r>
              <a:rPr lang="en-US" baseline="0" dirty="0" smtClean="0"/>
              <a:t>• Leadership</a:t>
            </a:r>
          </a:p>
          <a:p>
            <a:r>
              <a:rPr lang="en-US" baseline="0" dirty="0" smtClean="0"/>
              <a:t>• Teamwork</a:t>
            </a:r>
          </a:p>
          <a:p>
            <a:endParaRPr lang="en-US" baseline="0" dirty="0" smtClean="0"/>
          </a:p>
          <a:p>
            <a:r>
              <a:rPr lang="en-US" baseline="0" dirty="0" smtClean="0"/>
              <a:t>4-H’ers currently do a great job of bringing these soft skills to the forefront, BUT the mistake that is made is when they include what they have done.  It is important that activities are grouped together and relate these to a soft skill learned.  Get specific.  Don’t just identify “communication” – but what skills in communication did your 4-H’er specifically accomplish – conflict resolution or compromise?  A gain of self-confidence?  Improvement on enunciation of words?  Through their teaching experiences, did they learn that it is important to include an age-appropriate interactive activity?  Let’s practice.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BAC1CB-0C48-EC4F-A73E-A25B8EE2D6B9}" type="slidenum">
              <a:rPr lang="en-US" smtClean="0"/>
              <a:t>6</a:t>
            </a:fld>
            <a:endParaRPr lang="en-US"/>
          </a:p>
        </p:txBody>
      </p:sp>
    </p:spTree>
    <p:extLst>
      <p:ext uri="{BB962C8B-B14F-4D97-AF65-F5344CB8AC3E}">
        <p14:creationId xmlns:p14="http://schemas.microsoft.com/office/powerpoint/2010/main" val="123944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activity: </a:t>
            </a:r>
          </a:p>
          <a:p>
            <a:r>
              <a:rPr lang="en-US" dirty="0" smtClean="0"/>
              <a:t>	•</a:t>
            </a:r>
            <a:r>
              <a:rPr lang="en-US" baseline="0" dirty="0" smtClean="0"/>
              <a:t> An activity that a 4-H member did will appear on the screen</a:t>
            </a:r>
          </a:p>
          <a:p>
            <a:r>
              <a:rPr lang="en-US" baseline="0" dirty="0" smtClean="0"/>
              <a:t>	• Group members should shout out what specific soft skills the 4-H’er may have learned from this activity</a:t>
            </a:r>
          </a:p>
          <a:p>
            <a:endParaRPr lang="en-US" baseline="0" dirty="0" smtClean="0"/>
          </a:p>
          <a:p>
            <a:r>
              <a:rPr lang="en-US" baseline="0" dirty="0" smtClean="0"/>
              <a:t>Let’s work through this one together.</a:t>
            </a:r>
            <a:endParaRPr lang="en-US" dirty="0"/>
          </a:p>
        </p:txBody>
      </p:sp>
      <p:sp>
        <p:nvSpPr>
          <p:cNvPr id="4" name="Slide Number Placeholder 3"/>
          <p:cNvSpPr>
            <a:spLocks noGrp="1"/>
          </p:cNvSpPr>
          <p:nvPr>
            <p:ph type="sldNum" sz="quarter" idx="10"/>
          </p:nvPr>
        </p:nvSpPr>
        <p:spPr/>
        <p:txBody>
          <a:bodyPr/>
          <a:lstStyle/>
          <a:p>
            <a:fld id="{49BAC1CB-0C48-EC4F-A73E-A25B8EE2D6B9}" type="slidenum">
              <a:rPr lang="en-US" smtClean="0"/>
              <a:t>7</a:t>
            </a:fld>
            <a:endParaRPr lang="en-US"/>
          </a:p>
        </p:txBody>
      </p:sp>
    </p:spTree>
    <p:extLst>
      <p:ext uri="{BB962C8B-B14F-4D97-AF65-F5344CB8AC3E}">
        <p14:creationId xmlns:p14="http://schemas.microsoft.com/office/powerpoint/2010/main" val="142345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turn! This 4-H’er did an internship with an interior decorating.  She learned how to draw floor plans, furniture placement and how to conduct an initial client meeting.  Even though your knowledge and understanding of interior design may be limited, think about what specific soft skills would be necessary for an interior decorator to be successful when interacting with clients.  What soft skills might a 4-H’er learned by doing an internship with an interior decorator? </a:t>
            </a:r>
          </a:p>
          <a:p>
            <a:endParaRPr lang="en-US" baseline="0" dirty="0" smtClean="0"/>
          </a:p>
          <a:p>
            <a:r>
              <a:rPr lang="en-US" baseline="0" dirty="0" smtClean="0"/>
              <a:t>You are looking for recommendations such as listening skills, time management, project management and persuasion.  After the group brainstorms, have them create a summary sentence that could be used on a resume.</a:t>
            </a:r>
            <a:endParaRPr lang="en-US" dirty="0"/>
          </a:p>
        </p:txBody>
      </p:sp>
      <p:sp>
        <p:nvSpPr>
          <p:cNvPr id="4" name="Slide Number Placeholder 3"/>
          <p:cNvSpPr>
            <a:spLocks noGrp="1"/>
          </p:cNvSpPr>
          <p:nvPr>
            <p:ph type="sldNum" sz="quarter" idx="10"/>
          </p:nvPr>
        </p:nvSpPr>
        <p:spPr/>
        <p:txBody>
          <a:bodyPr/>
          <a:lstStyle/>
          <a:p>
            <a:fld id="{49BAC1CB-0C48-EC4F-A73E-A25B8EE2D6B9}" type="slidenum">
              <a:rPr lang="en-US" smtClean="0"/>
              <a:t>8</a:t>
            </a:fld>
            <a:endParaRPr lang="en-US"/>
          </a:p>
        </p:txBody>
      </p:sp>
    </p:spTree>
    <p:extLst>
      <p:ext uri="{BB962C8B-B14F-4D97-AF65-F5344CB8AC3E}">
        <p14:creationId xmlns:p14="http://schemas.microsoft.com/office/powerpoint/2010/main" val="7540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turn again!</a:t>
            </a:r>
          </a:p>
          <a:p>
            <a:endParaRPr lang="en-US" baseline="0" dirty="0" smtClean="0"/>
          </a:p>
        </p:txBody>
      </p:sp>
      <p:sp>
        <p:nvSpPr>
          <p:cNvPr id="4" name="Slide Number Placeholder 3"/>
          <p:cNvSpPr>
            <a:spLocks noGrp="1"/>
          </p:cNvSpPr>
          <p:nvPr>
            <p:ph type="sldNum" sz="quarter" idx="10"/>
          </p:nvPr>
        </p:nvSpPr>
        <p:spPr/>
        <p:txBody>
          <a:bodyPr/>
          <a:lstStyle/>
          <a:p>
            <a:fld id="{49BAC1CB-0C48-EC4F-A73E-A25B8EE2D6B9}" type="slidenum">
              <a:rPr lang="en-US" smtClean="0"/>
              <a:t>9</a:t>
            </a:fld>
            <a:endParaRPr lang="en-US"/>
          </a:p>
        </p:txBody>
      </p:sp>
    </p:spTree>
    <p:extLst>
      <p:ext uri="{BB962C8B-B14F-4D97-AF65-F5344CB8AC3E}">
        <p14:creationId xmlns:p14="http://schemas.microsoft.com/office/powerpoint/2010/main" val="12606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turn again!</a:t>
            </a:r>
          </a:p>
          <a:p>
            <a:endParaRPr lang="en-US" baseline="0" dirty="0" smtClean="0"/>
          </a:p>
        </p:txBody>
      </p:sp>
      <p:sp>
        <p:nvSpPr>
          <p:cNvPr id="4" name="Slide Number Placeholder 3"/>
          <p:cNvSpPr>
            <a:spLocks noGrp="1"/>
          </p:cNvSpPr>
          <p:nvPr>
            <p:ph type="sldNum" sz="quarter" idx="10"/>
          </p:nvPr>
        </p:nvSpPr>
        <p:spPr/>
        <p:txBody>
          <a:bodyPr/>
          <a:lstStyle/>
          <a:p>
            <a:fld id="{49BAC1CB-0C48-EC4F-A73E-A25B8EE2D6B9}" type="slidenum">
              <a:rPr lang="en-US" smtClean="0"/>
              <a:t>10</a:t>
            </a:fld>
            <a:endParaRPr lang="en-US"/>
          </a:p>
        </p:txBody>
      </p:sp>
    </p:spTree>
    <p:extLst>
      <p:ext uri="{BB962C8B-B14F-4D97-AF65-F5344CB8AC3E}">
        <p14:creationId xmlns:p14="http://schemas.microsoft.com/office/powerpoint/2010/main" val="43567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A6BC39-F9DD-1A43-9D25-22360FF05B12}"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183698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6BC39-F9DD-1A43-9D25-22360FF05B12}"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84827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6BC39-F9DD-1A43-9D25-22360FF05B12}"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193419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6BC39-F9DD-1A43-9D25-22360FF05B12}"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195047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6BC39-F9DD-1A43-9D25-22360FF05B12}"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25516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A6BC39-F9DD-1A43-9D25-22360FF05B12}"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6971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A6BC39-F9DD-1A43-9D25-22360FF05B12}" type="datetimeFigureOut">
              <a:rPr lang="en-US" smtClean="0"/>
              <a:t>10/30/18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133659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6BC39-F9DD-1A43-9D25-22360FF05B12}" type="datetimeFigureOut">
              <a:rPr lang="en-US" smtClean="0"/>
              <a:t>10/30/18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145819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6BC39-F9DD-1A43-9D25-22360FF05B12}" type="datetimeFigureOut">
              <a:rPr lang="en-US" smtClean="0"/>
              <a:t>10/30/18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74825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6BC39-F9DD-1A43-9D25-22360FF05B12}"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23216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6BC39-F9DD-1A43-9D25-22360FF05B12}"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CFC6E-655F-494F-AC02-317DBCF95F82}" type="slidenum">
              <a:rPr lang="en-US" smtClean="0"/>
              <a:t>‹#›</a:t>
            </a:fld>
            <a:endParaRPr lang="en-US"/>
          </a:p>
        </p:txBody>
      </p:sp>
    </p:spTree>
    <p:extLst>
      <p:ext uri="{BB962C8B-B14F-4D97-AF65-F5344CB8AC3E}">
        <p14:creationId xmlns:p14="http://schemas.microsoft.com/office/powerpoint/2010/main" val="966469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6BC39-F9DD-1A43-9D25-22360FF05B12}" type="datetimeFigureOut">
              <a:rPr lang="en-US" smtClean="0"/>
              <a:t>10/30/18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CFC6E-655F-494F-AC02-317DBCF95F82}" type="slidenum">
              <a:rPr lang="en-US" smtClean="0"/>
              <a:t>‹#›</a:t>
            </a:fld>
            <a:endParaRPr lang="en-US"/>
          </a:p>
        </p:txBody>
      </p:sp>
    </p:spTree>
    <p:extLst>
      <p:ext uri="{BB962C8B-B14F-4D97-AF65-F5344CB8AC3E}">
        <p14:creationId xmlns:p14="http://schemas.microsoft.com/office/powerpoint/2010/main" val="79996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76" y="-113402"/>
            <a:ext cx="12467413" cy="71330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705394" y="570514"/>
            <a:ext cx="10672356" cy="5688025"/>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02283" y="3575414"/>
            <a:ext cx="9422001" cy="498855"/>
          </a:xfrm>
          <a:prstGeom prst="rect">
            <a:avLst/>
          </a:prstGeom>
          <a:noFill/>
        </p:spPr>
        <p:txBody>
          <a:bodyPr wrap="square" rtlCol="0">
            <a:spAutoFit/>
          </a:bodyPr>
          <a:lstStyle/>
          <a:p>
            <a:pPr>
              <a:lnSpc>
                <a:spcPct val="120000"/>
              </a:lnSpc>
            </a:pPr>
            <a:r>
              <a:rPr lang="en-US" sz="2400" dirty="0" smtClean="0">
                <a:solidFill>
                  <a:srgbClr val="FFFFFF"/>
                </a:solidFill>
                <a:latin typeface="Gill Sans"/>
                <a:cs typeface="Gill Sans"/>
              </a:rPr>
              <a:t>Tennessee 4-H Project Portfolio Resume Activity</a:t>
            </a:r>
          </a:p>
        </p:txBody>
      </p:sp>
      <p:sp>
        <p:nvSpPr>
          <p:cNvPr id="7" name="TextBox 6"/>
          <p:cNvSpPr txBox="1"/>
          <p:nvPr/>
        </p:nvSpPr>
        <p:spPr>
          <a:xfrm>
            <a:off x="4102283" y="3980054"/>
            <a:ext cx="6808392" cy="1369606"/>
          </a:xfrm>
          <a:prstGeom prst="rect">
            <a:avLst/>
          </a:prstGeom>
          <a:noFill/>
        </p:spPr>
        <p:txBody>
          <a:bodyPr wrap="square" rtlCol="0">
            <a:spAutoFit/>
          </a:bodyPr>
          <a:lstStyle/>
          <a:p>
            <a:r>
              <a:rPr lang="en-US" sz="8300" b="1" dirty="0" smtClean="0">
                <a:solidFill>
                  <a:srgbClr val="FFFFFF"/>
                </a:solidFill>
                <a:latin typeface="Gill Sans SemiBold" charset="0"/>
                <a:ea typeface="Gill Sans SemiBold" charset="0"/>
                <a:cs typeface="Gill Sans SemiBold" charset="0"/>
              </a:rPr>
              <a:t>Pick It Apart!</a:t>
            </a:r>
            <a:endParaRPr lang="en-US" sz="8300" b="1" dirty="0">
              <a:solidFill>
                <a:srgbClr val="FFFFFF"/>
              </a:solidFill>
              <a:latin typeface="Gill Sans SemiBold" charset="0"/>
              <a:ea typeface="Gill Sans SemiBold" charset="0"/>
              <a:cs typeface="Gill Sans SemiBold"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67" y="277303"/>
            <a:ext cx="4294056" cy="4098074"/>
          </a:xfrm>
          <a:prstGeom prst="rect">
            <a:avLst/>
          </a:prstGeom>
        </p:spPr>
      </p:pic>
    </p:spTree>
    <p:extLst>
      <p:ext uri="{BB962C8B-B14F-4D97-AF65-F5344CB8AC3E}">
        <p14:creationId xmlns:p14="http://schemas.microsoft.com/office/powerpoint/2010/main" val="1613434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76" y="-113402"/>
            <a:ext cx="12467413" cy="71330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63071" y="322729"/>
            <a:ext cx="11456894" cy="6211669"/>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42225" y="609617"/>
            <a:ext cx="6808392" cy="3046988"/>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What the 4-H’er Did:</a:t>
            </a:r>
          </a:p>
          <a:p>
            <a:r>
              <a:rPr lang="en-US" sz="4800" b="1" dirty="0" smtClean="0">
                <a:solidFill>
                  <a:srgbClr val="FFFFFF"/>
                </a:solidFill>
                <a:latin typeface="Gill Sans SemiBold" charset="0"/>
                <a:ea typeface="Gill Sans SemiBold" charset="0"/>
                <a:cs typeface="Gill Sans SemiBold" charset="0"/>
              </a:rPr>
              <a:t>       </a:t>
            </a:r>
          </a:p>
          <a:p>
            <a:endParaRPr lang="en-US" sz="4800" b="1" dirty="0" smtClean="0">
              <a:solidFill>
                <a:srgbClr val="FFFFFF"/>
              </a:solidFill>
              <a:latin typeface="Gill Sans SemiBold" charset="0"/>
              <a:ea typeface="Gill Sans SemiBold" charset="0"/>
              <a:cs typeface="Gill Sans SemiBold" charset="0"/>
            </a:endParaRPr>
          </a:p>
          <a:p>
            <a:r>
              <a:rPr lang="en-US" sz="4800" b="1" dirty="0">
                <a:solidFill>
                  <a:srgbClr val="FFFFFF"/>
                </a:solidFill>
                <a:latin typeface="Gill Sans SemiBold" charset="0"/>
                <a:ea typeface="Gill Sans SemiBold" charset="0"/>
                <a:cs typeface="Gill Sans SemiBold" charset="0"/>
              </a:rPr>
              <a:t>		</a:t>
            </a:r>
            <a:r>
              <a:rPr lang="en-US" sz="4800" b="1" dirty="0" smtClean="0">
                <a:solidFill>
                  <a:srgbClr val="FFFFFF"/>
                </a:solidFill>
                <a:latin typeface="Gill Sans SemiBold" charset="0"/>
                <a:ea typeface="Gill Sans SemiBold" charset="0"/>
                <a:cs typeface="Gill Sans SemiBold" charset="0"/>
              </a:rPr>
              <a:t> </a:t>
            </a:r>
            <a:endParaRPr lang="en-US" sz="4800" b="1" dirty="0">
              <a:solidFill>
                <a:srgbClr val="FFFFFF"/>
              </a:solidFill>
              <a:latin typeface="Gill Sans SemiBold" charset="0"/>
              <a:ea typeface="Gill Sans SemiBold" charset="0"/>
              <a:cs typeface="Gill Sans SemiBold" charset="0"/>
            </a:endParaRPr>
          </a:p>
        </p:txBody>
      </p:sp>
      <p:sp>
        <p:nvSpPr>
          <p:cNvPr id="9" name="TextBox 8"/>
          <p:cNvSpPr txBox="1"/>
          <p:nvPr/>
        </p:nvSpPr>
        <p:spPr>
          <a:xfrm>
            <a:off x="942225" y="1508761"/>
            <a:ext cx="10245728" cy="1421928"/>
          </a:xfrm>
          <a:prstGeom prst="rect">
            <a:avLst/>
          </a:prstGeom>
          <a:noFill/>
        </p:spPr>
        <p:txBody>
          <a:bodyPr wrap="square" rtlCol="0">
            <a:spAutoFit/>
          </a:bodyPr>
          <a:lstStyle/>
          <a:p>
            <a:pPr>
              <a:lnSpc>
                <a:spcPct val="120000"/>
              </a:lnSpc>
            </a:pPr>
            <a:r>
              <a:rPr lang="en-US" sz="2400" dirty="0" smtClean="0">
                <a:solidFill>
                  <a:srgbClr val="FFFFFF"/>
                </a:solidFill>
                <a:latin typeface="Gill Sans"/>
                <a:cs typeface="Gill Sans"/>
              </a:rPr>
              <a:t>• I volunteered to use my photography skills to take “homecoming” photos for a local nursing home.  This was in addition to volunteering to take Easter pictures during the egg hunt at church and family photos at our annual family reunion.</a:t>
            </a:r>
          </a:p>
        </p:txBody>
      </p:sp>
      <p:sp>
        <p:nvSpPr>
          <p:cNvPr id="12" name="TextBox 11"/>
          <p:cNvSpPr txBox="1"/>
          <p:nvPr/>
        </p:nvSpPr>
        <p:spPr>
          <a:xfrm>
            <a:off x="942224" y="3147424"/>
            <a:ext cx="10435525" cy="3046988"/>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What Soft-Skills the 4-H’er Learned:</a:t>
            </a:r>
          </a:p>
          <a:p>
            <a:r>
              <a:rPr lang="en-US" sz="4800" b="1" dirty="0" smtClean="0">
                <a:solidFill>
                  <a:srgbClr val="FFFFFF"/>
                </a:solidFill>
                <a:latin typeface="Gill Sans SemiBold" charset="0"/>
                <a:ea typeface="Gill Sans SemiBold" charset="0"/>
                <a:cs typeface="Gill Sans SemiBold" charset="0"/>
              </a:rPr>
              <a:t>       </a:t>
            </a:r>
          </a:p>
          <a:p>
            <a:endParaRPr lang="en-US" sz="4800" b="1" dirty="0" smtClean="0">
              <a:solidFill>
                <a:srgbClr val="FFFFFF"/>
              </a:solidFill>
              <a:latin typeface="Gill Sans SemiBold" charset="0"/>
              <a:ea typeface="Gill Sans SemiBold" charset="0"/>
              <a:cs typeface="Gill Sans SemiBold" charset="0"/>
            </a:endParaRPr>
          </a:p>
          <a:p>
            <a:r>
              <a:rPr lang="en-US" sz="4800" b="1" dirty="0">
                <a:solidFill>
                  <a:srgbClr val="FFFFFF"/>
                </a:solidFill>
                <a:latin typeface="Gill Sans SemiBold" charset="0"/>
                <a:ea typeface="Gill Sans SemiBold" charset="0"/>
                <a:cs typeface="Gill Sans SemiBold" charset="0"/>
              </a:rPr>
              <a:t>		</a:t>
            </a:r>
            <a:r>
              <a:rPr lang="en-US" sz="4800" b="1" dirty="0" smtClean="0">
                <a:solidFill>
                  <a:srgbClr val="FFFFFF"/>
                </a:solidFill>
                <a:latin typeface="Gill Sans SemiBold" charset="0"/>
                <a:ea typeface="Gill Sans SemiBold" charset="0"/>
                <a:cs typeface="Gill Sans SemiBold" charset="0"/>
              </a:rPr>
              <a:t> </a:t>
            </a:r>
            <a:endParaRPr lang="en-US" sz="4800" b="1" dirty="0">
              <a:solidFill>
                <a:srgbClr val="FFFFFF"/>
              </a:solidFill>
              <a:latin typeface="Gill Sans SemiBold" charset="0"/>
              <a:ea typeface="Gill Sans SemiBold" charset="0"/>
              <a:cs typeface="Gill Sans SemiBold" charset="0"/>
            </a:endParaRPr>
          </a:p>
        </p:txBody>
      </p:sp>
      <p:sp>
        <p:nvSpPr>
          <p:cNvPr id="14" name="TextBox 13"/>
          <p:cNvSpPr txBox="1"/>
          <p:nvPr/>
        </p:nvSpPr>
        <p:spPr>
          <a:xfrm>
            <a:off x="942224" y="4804443"/>
            <a:ext cx="9196859" cy="830997"/>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How to Write this on a Resume:</a:t>
            </a:r>
            <a:endParaRPr lang="en-US" sz="4800" b="1" dirty="0">
              <a:solidFill>
                <a:srgbClr val="FFFFFF"/>
              </a:solidFill>
              <a:latin typeface="Gill Sans SemiBold" charset="0"/>
              <a:ea typeface="Gill Sans SemiBold" charset="0"/>
              <a:cs typeface="Gill Sans SemiBold" charset="0"/>
            </a:endParaRPr>
          </a:p>
        </p:txBody>
      </p:sp>
    </p:spTree>
    <p:extLst>
      <p:ext uri="{BB962C8B-B14F-4D97-AF65-F5344CB8AC3E}">
        <p14:creationId xmlns:p14="http://schemas.microsoft.com/office/powerpoint/2010/main" val="937114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76" y="-113402"/>
            <a:ext cx="12467413" cy="71330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705394" y="570514"/>
            <a:ext cx="10672356" cy="5688025"/>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02283" y="3575414"/>
            <a:ext cx="9422001" cy="498855"/>
          </a:xfrm>
          <a:prstGeom prst="rect">
            <a:avLst/>
          </a:prstGeom>
          <a:noFill/>
        </p:spPr>
        <p:txBody>
          <a:bodyPr wrap="square" rtlCol="0">
            <a:spAutoFit/>
          </a:bodyPr>
          <a:lstStyle/>
          <a:p>
            <a:pPr>
              <a:lnSpc>
                <a:spcPct val="120000"/>
              </a:lnSpc>
            </a:pPr>
            <a:r>
              <a:rPr lang="en-US" sz="2400" dirty="0" smtClean="0">
                <a:solidFill>
                  <a:srgbClr val="FFFFFF"/>
                </a:solidFill>
                <a:latin typeface="Gill Sans"/>
                <a:cs typeface="Gill Sans"/>
              </a:rPr>
              <a:t>Tennessee 4-H Project Portfolio Resume Activity</a:t>
            </a:r>
          </a:p>
        </p:txBody>
      </p:sp>
      <p:sp>
        <p:nvSpPr>
          <p:cNvPr id="7" name="TextBox 6"/>
          <p:cNvSpPr txBox="1"/>
          <p:nvPr/>
        </p:nvSpPr>
        <p:spPr>
          <a:xfrm>
            <a:off x="4102283" y="3980054"/>
            <a:ext cx="6808392" cy="1369606"/>
          </a:xfrm>
          <a:prstGeom prst="rect">
            <a:avLst/>
          </a:prstGeom>
          <a:noFill/>
        </p:spPr>
        <p:txBody>
          <a:bodyPr wrap="square" rtlCol="0">
            <a:spAutoFit/>
          </a:bodyPr>
          <a:lstStyle/>
          <a:p>
            <a:r>
              <a:rPr lang="en-US" sz="8300" b="1" dirty="0" smtClean="0">
                <a:solidFill>
                  <a:srgbClr val="FFFFFF"/>
                </a:solidFill>
                <a:latin typeface="Gill Sans SemiBold" charset="0"/>
                <a:ea typeface="Gill Sans SemiBold" charset="0"/>
                <a:cs typeface="Gill Sans SemiBold" charset="0"/>
              </a:rPr>
              <a:t>Pick It Apart!</a:t>
            </a:r>
            <a:endParaRPr lang="en-US" sz="8300" b="1" dirty="0">
              <a:solidFill>
                <a:srgbClr val="FFFFFF"/>
              </a:solidFill>
              <a:latin typeface="Gill Sans SemiBold" charset="0"/>
              <a:ea typeface="Gill Sans SemiBold" charset="0"/>
              <a:cs typeface="Gill Sans SemiBold"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67" y="277303"/>
            <a:ext cx="4294056" cy="4098074"/>
          </a:xfrm>
          <a:prstGeom prst="rect">
            <a:avLst/>
          </a:prstGeom>
        </p:spPr>
      </p:pic>
    </p:spTree>
    <p:extLst>
      <p:ext uri="{BB962C8B-B14F-4D97-AF65-F5344CB8AC3E}">
        <p14:creationId xmlns:p14="http://schemas.microsoft.com/office/powerpoint/2010/main" val="147732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76" y="-113402"/>
            <a:ext cx="12467413" cy="71330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705394" y="570514"/>
            <a:ext cx="10672356" cy="5688025"/>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11165" y="1710466"/>
            <a:ext cx="9422001" cy="3637919"/>
          </a:xfrm>
          <a:prstGeom prst="rect">
            <a:avLst/>
          </a:prstGeom>
          <a:noFill/>
        </p:spPr>
        <p:txBody>
          <a:bodyPr wrap="square" rtlCol="0">
            <a:spAutoFit/>
          </a:bodyPr>
          <a:lstStyle/>
          <a:p>
            <a:pPr>
              <a:lnSpc>
                <a:spcPct val="120000"/>
              </a:lnSpc>
            </a:pPr>
            <a:r>
              <a:rPr lang="en-US" sz="2400" dirty="0">
                <a:solidFill>
                  <a:srgbClr val="FFFFFF"/>
                </a:solidFill>
                <a:latin typeface="Gill Sans"/>
                <a:cs typeface="Gill Sans"/>
              </a:rPr>
              <a:t>• Use experiences, even if not paid/formal </a:t>
            </a:r>
            <a:r>
              <a:rPr lang="en-US" sz="2400" dirty="0" smtClean="0">
                <a:solidFill>
                  <a:srgbClr val="FFFFFF"/>
                </a:solidFill>
                <a:latin typeface="Gill Sans"/>
                <a:cs typeface="Gill Sans"/>
              </a:rPr>
              <a:t>job</a:t>
            </a:r>
          </a:p>
          <a:p>
            <a:pPr>
              <a:lnSpc>
                <a:spcPct val="120000"/>
              </a:lnSpc>
            </a:pPr>
            <a:r>
              <a:rPr lang="en-US" sz="2400" dirty="0" smtClean="0">
                <a:solidFill>
                  <a:srgbClr val="FFFFFF"/>
                </a:solidFill>
                <a:latin typeface="Gill Sans"/>
                <a:cs typeface="Gill Sans"/>
              </a:rPr>
              <a:t>• Focus on life skills </a:t>
            </a:r>
          </a:p>
          <a:p>
            <a:pPr>
              <a:lnSpc>
                <a:spcPct val="120000"/>
              </a:lnSpc>
            </a:pPr>
            <a:r>
              <a:rPr lang="en-US" sz="2400" dirty="0">
                <a:solidFill>
                  <a:srgbClr val="FFFFFF"/>
                </a:solidFill>
                <a:latin typeface="Gill Sans"/>
                <a:cs typeface="Gill Sans"/>
              </a:rPr>
              <a:t>	</a:t>
            </a:r>
            <a:r>
              <a:rPr lang="en-US" sz="2400" dirty="0" smtClean="0">
                <a:solidFill>
                  <a:srgbClr val="FFFFFF"/>
                </a:solidFill>
                <a:latin typeface="Gill Sans"/>
                <a:cs typeface="Gill Sans"/>
              </a:rPr>
              <a:t>• Items in Sections A, B and C will identify detail</a:t>
            </a:r>
          </a:p>
          <a:p>
            <a:pPr>
              <a:lnSpc>
                <a:spcPct val="120000"/>
              </a:lnSpc>
            </a:pPr>
            <a:r>
              <a:rPr lang="en-US" sz="2400" dirty="0" smtClean="0">
                <a:solidFill>
                  <a:srgbClr val="FFFFFF"/>
                </a:solidFill>
                <a:latin typeface="Gill Sans"/>
                <a:cs typeface="Gill Sans"/>
              </a:rPr>
              <a:t>• Action verbs</a:t>
            </a:r>
          </a:p>
          <a:p>
            <a:pPr>
              <a:lnSpc>
                <a:spcPct val="120000"/>
              </a:lnSpc>
            </a:pPr>
            <a:r>
              <a:rPr lang="en-US" sz="2400" dirty="0" smtClean="0">
                <a:solidFill>
                  <a:srgbClr val="FFFFFF"/>
                </a:solidFill>
                <a:latin typeface="Gill Sans"/>
                <a:cs typeface="Gill Sans"/>
              </a:rPr>
              <a:t>• Creativity in presentation is okay, but don’t over do it</a:t>
            </a:r>
          </a:p>
          <a:p>
            <a:pPr>
              <a:lnSpc>
                <a:spcPct val="120000"/>
              </a:lnSpc>
            </a:pPr>
            <a:r>
              <a:rPr lang="en-US" sz="2400" dirty="0" smtClean="0">
                <a:solidFill>
                  <a:srgbClr val="FFFFFF"/>
                </a:solidFill>
                <a:latin typeface="Gill Sans"/>
                <a:cs typeface="Gill Sans"/>
              </a:rPr>
              <a:t>• Write for impact</a:t>
            </a:r>
          </a:p>
          <a:p>
            <a:pPr>
              <a:lnSpc>
                <a:spcPct val="120000"/>
              </a:lnSpc>
            </a:pPr>
            <a:r>
              <a:rPr lang="en-US" sz="2400" dirty="0" smtClean="0">
                <a:solidFill>
                  <a:srgbClr val="FFFFFF"/>
                </a:solidFill>
                <a:latin typeface="Gill Sans"/>
                <a:cs typeface="Gill Sans"/>
              </a:rPr>
              <a:t>• Highlight the most important</a:t>
            </a:r>
          </a:p>
          <a:p>
            <a:pPr>
              <a:lnSpc>
                <a:spcPct val="120000"/>
              </a:lnSpc>
            </a:pPr>
            <a:r>
              <a:rPr lang="en-US" sz="2400" dirty="0" smtClean="0">
                <a:solidFill>
                  <a:srgbClr val="FFFFFF"/>
                </a:solidFill>
                <a:latin typeface="Gill Sans"/>
                <a:cs typeface="Gill Sans"/>
              </a:rPr>
              <a:t>• Spell Check!</a:t>
            </a:r>
          </a:p>
        </p:txBody>
      </p:sp>
      <p:sp>
        <p:nvSpPr>
          <p:cNvPr id="7" name="TextBox 6"/>
          <p:cNvSpPr txBox="1"/>
          <p:nvPr/>
        </p:nvSpPr>
        <p:spPr>
          <a:xfrm>
            <a:off x="1211165" y="811322"/>
            <a:ext cx="6808392" cy="3046988"/>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The Resume</a:t>
            </a:r>
          </a:p>
          <a:p>
            <a:r>
              <a:rPr lang="en-US" sz="4800" dirty="0" smtClean="0">
                <a:solidFill>
                  <a:srgbClr val="FFFFFF"/>
                </a:solidFill>
                <a:latin typeface="Alterlight" charset="0"/>
                <a:ea typeface="Alterlight" charset="0"/>
                <a:cs typeface="Alterlight" charset="0"/>
              </a:rPr>
              <a:t>       </a:t>
            </a:r>
          </a:p>
          <a:p>
            <a:endParaRPr lang="en-US" sz="4800" dirty="0" smtClean="0">
              <a:solidFill>
                <a:srgbClr val="FFFFFF"/>
              </a:solidFill>
              <a:latin typeface="Alterlight" charset="0"/>
              <a:ea typeface="Alterlight" charset="0"/>
              <a:cs typeface="Alterlight" charset="0"/>
            </a:endParaRPr>
          </a:p>
          <a:p>
            <a:r>
              <a:rPr lang="en-US" sz="4800" dirty="0">
                <a:solidFill>
                  <a:srgbClr val="FFFFFF"/>
                </a:solidFill>
                <a:latin typeface="Alterlight" charset="0"/>
                <a:ea typeface="Alterlight" charset="0"/>
                <a:cs typeface="Alterlight" charset="0"/>
              </a:rPr>
              <a:t>		</a:t>
            </a:r>
            <a:r>
              <a:rPr lang="en-US" sz="4800" dirty="0" smtClean="0">
                <a:solidFill>
                  <a:srgbClr val="FFFFFF"/>
                </a:solidFill>
                <a:latin typeface="Alterlight" charset="0"/>
                <a:ea typeface="Alterlight" charset="0"/>
                <a:cs typeface="Alterlight" charset="0"/>
              </a:rPr>
              <a:t> </a:t>
            </a:r>
            <a:endParaRPr lang="en-US" sz="4800" dirty="0">
              <a:solidFill>
                <a:srgbClr val="FFFFFF"/>
              </a:solidFill>
              <a:latin typeface="Alterlight" charset="0"/>
              <a:ea typeface="Alterlight" charset="0"/>
              <a:cs typeface="Alterlight" charset="0"/>
            </a:endParaRPr>
          </a:p>
        </p:txBody>
      </p:sp>
    </p:spTree>
    <p:extLst>
      <p:ext uri="{BB962C8B-B14F-4D97-AF65-F5344CB8AC3E}">
        <p14:creationId xmlns:p14="http://schemas.microsoft.com/office/powerpoint/2010/main" val="288951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76" y="-113402"/>
            <a:ext cx="12467413" cy="71330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11165" y="811322"/>
            <a:ext cx="6808392" cy="3046988"/>
          </a:xfrm>
          <a:prstGeom prst="rect">
            <a:avLst/>
          </a:prstGeom>
          <a:noFill/>
        </p:spPr>
        <p:txBody>
          <a:bodyPr wrap="square" rtlCol="0">
            <a:spAutoFit/>
          </a:bodyPr>
          <a:lstStyle/>
          <a:p>
            <a:r>
              <a:rPr lang="en-US" sz="4800" dirty="0" smtClean="0">
                <a:solidFill>
                  <a:srgbClr val="FFFFFF"/>
                </a:solidFill>
                <a:latin typeface="Alterlight" charset="0"/>
                <a:ea typeface="Alterlight" charset="0"/>
                <a:cs typeface="Alterlight" charset="0"/>
              </a:rPr>
              <a:t>The Resume</a:t>
            </a:r>
          </a:p>
          <a:p>
            <a:r>
              <a:rPr lang="en-US" sz="4800" dirty="0" smtClean="0">
                <a:solidFill>
                  <a:srgbClr val="FFFFFF"/>
                </a:solidFill>
                <a:latin typeface="Alterlight" charset="0"/>
                <a:ea typeface="Alterlight" charset="0"/>
                <a:cs typeface="Alterlight" charset="0"/>
              </a:rPr>
              <a:t>       </a:t>
            </a:r>
          </a:p>
          <a:p>
            <a:endParaRPr lang="en-US" sz="4800" dirty="0" smtClean="0">
              <a:solidFill>
                <a:srgbClr val="FFFFFF"/>
              </a:solidFill>
              <a:latin typeface="Alterlight" charset="0"/>
              <a:ea typeface="Alterlight" charset="0"/>
              <a:cs typeface="Alterlight" charset="0"/>
            </a:endParaRPr>
          </a:p>
          <a:p>
            <a:r>
              <a:rPr lang="en-US" sz="4800" dirty="0">
                <a:solidFill>
                  <a:srgbClr val="FFFFFF"/>
                </a:solidFill>
                <a:latin typeface="Alterlight" charset="0"/>
                <a:ea typeface="Alterlight" charset="0"/>
                <a:cs typeface="Alterlight" charset="0"/>
              </a:rPr>
              <a:t>		</a:t>
            </a:r>
            <a:r>
              <a:rPr lang="en-US" sz="4800" dirty="0" smtClean="0">
                <a:solidFill>
                  <a:srgbClr val="FFFFFF"/>
                </a:solidFill>
                <a:latin typeface="Alterlight" charset="0"/>
                <a:ea typeface="Alterlight" charset="0"/>
                <a:cs typeface="Alterlight" charset="0"/>
              </a:rPr>
              <a:t> </a:t>
            </a:r>
            <a:endParaRPr lang="en-US" sz="4800" dirty="0">
              <a:solidFill>
                <a:srgbClr val="FFFFFF"/>
              </a:solidFill>
              <a:latin typeface="Alterlight" charset="0"/>
              <a:ea typeface="Alterlight" charset="0"/>
              <a:cs typeface="Alterlight"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763" y="115891"/>
            <a:ext cx="10058400" cy="6286500"/>
          </a:xfrm>
          <a:prstGeom prst="rect">
            <a:avLst/>
          </a:prstGeom>
        </p:spPr>
      </p:pic>
      <p:sp>
        <p:nvSpPr>
          <p:cNvPr id="5" name="Rounded Rectangle 4"/>
          <p:cNvSpPr/>
          <p:nvPr/>
        </p:nvSpPr>
        <p:spPr>
          <a:xfrm>
            <a:off x="3190408" y="641137"/>
            <a:ext cx="5577840" cy="5563352"/>
          </a:xfrm>
          <a:prstGeom prst="roundRect">
            <a:avLst/>
          </a:prstGeom>
          <a:noFill/>
          <a:ln w="5080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311481" y="-1099426"/>
            <a:ext cx="1561170"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6218" y="-685881"/>
            <a:ext cx="3664867"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68248" y="-829582"/>
            <a:ext cx="3891685"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5891014" y="-7603005"/>
            <a:ext cx="1561170" cy="1529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5891014" y="-987561"/>
            <a:ext cx="1561170" cy="1529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28492" y="1217008"/>
            <a:ext cx="1276528" cy="43581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839233" y="1415716"/>
            <a:ext cx="6808392" cy="830997"/>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Resume One</a:t>
            </a:r>
            <a:endParaRPr lang="en-US" sz="4800" b="1" dirty="0">
              <a:solidFill>
                <a:srgbClr val="FFFFFF"/>
              </a:solidFill>
              <a:latin typeface="Gill Sans SemiBold" charset="0"/>
              <a:ea typeface="Gill Sans SemiBold" charset="0"/>
              <a:cs typeface="Gill Sans SemiBold" charset="0"/>
            </a:endParaRPr>
          </a:p>
        </p:txBody>
      </p:sp>
      <p:sp>
        <p:nvSpPr>
          <p:cNvPr id="18" name="Rounded Rectangle 17"/>
          <p:cNvSpPr/>
          <p:nvPr/>
        </p:nvSpPr>
        <p:spPr>
          <a:xfrm>
            <a:off x="3476636" y="780842"/>
            <a:ext cx="5082088" cy="5238958"/>
          </a:xfrm>
          <a:prstGeom prst="roundRect">
            <a:avLst/>
          </a:prstGeom>
          <a:noFill/>
          <a:ln w="2540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155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99" y="-6250"/>
            <a:ext cx="10058400" cy="6286500"/>
          </a:xfrm>
          <a:prstGeom prst="rect">
            <a:avLst/>
          </a:prstGeom>
        </p:spPr>
      </p:pic>
      <p:sp>
        <p:nvSpPr>
          <p:cNvPr id="7" name="TextBox 6"/>
          <p:cNvSpPr txBox="1"/>
          <p:nvPr/>
        </p:nvSpPr>
        <p:spPr>
          <a:xfrm>
            <a:off x="1211165" y="811322"/>
            <a:ext cx="6808392" cy="3046988"/>
          </a:xfrm>
          <a:prstGeom prst="rect">
            <a:avLst/>
          </a:prstGeom>
          <a:noFill/>
        </p:spPr>
        <p:txBody>
          <a:bodyPr wrap="square" rtlCol="0">
            <a:spAutoFit/>
          </a:bodyPr>
          <a:lstStyle/>
          <a:p>
            <a:r>
              <a:rPr lang="en-US" sz="4800" dirty="0" smtClean="0">
                <a:solidFill>
                  <a:srgbClr val="FFFFFF"/>
                </a:solidFill>
                <a:latin typeface="Alterlight" charset="0"/>
                <a:ea typeface="Alterlight" charset="0"/>
                <a:cs typeface="Alterlight" charset="0"/>
              </a:rPr>
              <a:t>The Resume</a:t>
            </a:r>
          </a:p>
          <a:p>
            <a:r>
              <a:rPr lang="en-US" sz="4800" dirty="0" smtClean="0">
                <a:solidFill>
                  <a:srgbClr val="FFFFFF"/>
                </a:solidFill>
                <a:latin typeface="Alterlight" charset="0"/>
                <a:ea typeface="Alterlight" charset="0"/>
                <a:cs typeface="Alterlight" charset="0"/>
              </a:rPr>
              <a:t>       </a:t>
            </a:r>
          </a:p>
          <a:p>
            <a:endParaRPr lang="en-US" sz="4800" dirty="0" smtClean="0">
              <a:solidFill>
                <a:srgbClr val="FFFFFF"/>
              </a:solidFill>
              <a:latin typeface="Alterlight" charset="0"/>
              <a:ea typeface="Alterlight" charset="0"/>
              <a:cs typeface="Alterlight" charset="0"/>
            </a:endParaRPr>
          </a:p>
          <a:p>
            <a:r>
              <a:rPr lang="en-US" sz="4800" dirty="0">
                <a:solidFill>
                  <a:srgbClr val="FFFFFF"/>
                </a:solidFill>
                <a:latin typeface="Alterlight" charset="0"/>
                <a:ea typeface="Alterlight" charset="0"/>
                <a:cs typeface="Alterlight" charset="0"/>
              </a:rPr>
              <a:t>		</a:t>
            </a:r>
            <a:r>
              <a:rPr lang="en-US" sz="4800" dirty="0" smtClean="0">
                <a:solidFill>
                  <a:srgbClr val="FFFFFF"/>
                </a:solidFill>
                <a:latin typeface="Alterlight" charset="0"/>
                <a:ea typeface="Alterlight" charset="0"/>
                <a:cs typeface="Alterlight" charset="0"/>
              </a:rPr>
              <a:t> </a:t>
            </a:r>
            <a:endParaRPr lang="en-US" sz="4800" dirty="0">
              <a:solidFill>
                <a:srgbClr val="FFFFFF"/>
              </a:solidFill>
              <a:latin typeface="Alterlight" charset="0"/>
              <a:ea typeface="Alterlight" charset="0"/>
              <a:cs typeface="Alterlight" charset="0"/>
            </a:endParaRPr>
          </a:p>
        </p:txBody>
      </p:sp>
      <p:sp>
        <p:nvSpPr>
          <p:cNvPr id="5" name="Rounded Rectangle 4"/>
          <p:cNvSpPr/>
          <p:nvPr/>
        </p:nvSpPr>
        <p:spPr>
          <a:xfrm>
            <a:off x="3190408" y="641137"/>
            <a:ext cx="5577840" cy="5563352"/>
          </a:xfrm>
          <a:prstGeom prst="roundRect">
            <a:avLst/>
          </a:prstGeom>
          <a:noFill/>
          <a:ln w="5080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311481" y="-1099426"/>
            <a:ext cx="1561170"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6218" y="-685881"/>
            <a:ext cx="3664867"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68248" y="-829582"/>
            <a:ext cx="3891685"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5891014" y="-7603005"/>
            <a:ext cx="1561170" cy="1529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5891014" y="-987561"/>
            <a:ext cx="1561170" cy="1529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28492" y="1217008"/>
            <a:ext cx="1276528" cy="43581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837440" y="1429836"/>
            <a:ext cx="6808392" cy="830997"/>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Resume One</a:t>
            </a:r>
            <a:endParaRPr lang="en-US" sz="4800" b="1" dirty="0">
              <a:solidFill>
                <a:srgbClr val="FFFFFF"/>
              </a:solidFill>
              <a:latin typeface="Gill Sans SemiBold" charset="0"/>
              <a:ea typeface="Gill Sans SemiBold" charset="0"/>
              <a:cs typeface="Gill Sans SemiBold" charset="0"/>
            </a:endParaRPr>
          </a:p>
        </p:txBody>
      </p:sp>
      <p:sp>
        <p:nvSpPr>
          <p:cNvPr id="18" name="Rounded Rectangle 17"/>
          <p:cNvSpPr/>
          <p:nvPr/>
        </p:nvSpPr>
        <p:spPr>
          <a:xfrm>
            <a:off x="3476636" y="780842"/>
            <a:ext cx="5082088" cy="5238958"/>
          </a:xfrm>
          <a:prstGeom prst="roundRect">
            <a:avLst/>
          </a:prstGeom>
          <a:noFill/>
          <a:ln w="2540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040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016" y="170592"/>
            <a:ext cx="9318584" cy="5824116"/>
          </a:xfrm>
          <a:prstGeom prst="rect">
            <a:avLst/>
          </a:prstGeom>
        </p:spPr>
      </p:pic>
      <p:sp>
        <p:nvSpPr>
          <p:cNvPr id="7" name="TextBox 6"/>
          <p:cNvSpPr txBox="1"/>
          <p:nvPr/>
        </p:nvSpPr>
        <p:spPr>
          <a:xfrm>
            <a:off x="930149" y="506821"/>
            <a:ext cx="6808392" cy="3046988"/>
          </a:xfrm>
          <a:prstGeom prst="rect">
            <a:avLst/>
          </a:prstGeom>
          <a:noFill/>
        </p:spPr>
        <p:txBody>
          <a:bodyPr wrap="square" rtlCol="0">
            <a:spAutoFit/>
          </a:bodyPr>
          <a:lstStyle/>
          <a:p>
            <a:r>
              <a:rPr lang="en-US" sz="4800" dirty="0" smtClean="0">
                <a:solidFill>
                  <a:srgbClr val="FFFFFF"/>
                </a:solidFill>
                <a:latin typeface="Alterlight" charset="0"/>
                <a:ea typeface="Alterlight" charset="0"/>
                <a:cs typeface="Alterlight" charset="0"/>
              </a:rPr>
              <a:t>The Resume</a:t>
            </a:r>
          </a:p>
          <a:p>
            <a:r>
              <a:rPr lang="en-US" sz="4800" dirty="0" smtClean="0">
                <a:solidFill>
                  <a:srgbClr val="FFFFFF"/>
                </a:solidFill>
                <a:latin typeface="Alterlight" charset="0"/>
                <a:ea typeface="Alterlight" charset="0"/>
                <a:cs typeface="Alterlight" charset="0"/>
              </a:rPr>
              <a:t>       </a:t>
            </a:r>
          </a:p>
          <a:p>
            <a:endParaRPr lang="en-US" sz="4800" dirty="0" smtClean="0">
              <a:solidFill>
                <a:srgbClr val="FFFFFF"/>
              </a:solidFill>
              <a:latin typeface="Alterlight" charset="0"/>
              <a:ea typeface="Alterlight" charset="0"/>
              <a:cs typeface="Alterlight" charset="0"/>
            </a:endParaRPr>
          </a:p>
          <a:p>
            <a:r>
              <a:rPr lang="en-US" sz="4800" dirty="0">
                <a:solidFill>
                  <a:srgbClr val="FFFFFF"/>
                </a:solidFill>
                <a:latin typeface="Alterlight" charset="0"/>
                <a:ea typeface="Alterlight" charset="0"/>
                <a:cs typeface="Alterlight" charset="0"/>
              </a:rPr>
              <a:t>		</a:t>
            </a:r>
            <a:r>
              <a:rPr lang="en-US" sz="4800" dirty="0" smtClean="0">
                <a:solidFill>
                  <a:srgbClr val="FFFFFF"/>
                </a:solidFill>
                <a:latin typeface="Alterlight" charset="0"/>
                <a:ea typeface="Alterlight" charset="0"/>
                <a:cs typeface="Alterlight" charset="0"/>
              </a:rPr>
              <a:t> </a:t>
            </a:r>
            <a:endParaRPr lang="en-US" sz="4800" dirty="0">
              <a:solidFill>
                <a:srgbClr val="FFFFFF"/>
              </a:solidFill>
              <a:latin typeface="Alterlight" charset="0"/>
              <a:ea typeface="Alterlight" charset="0"/>
              <a:cs typeface="Alterlight" charset="0"/>
            </a:endParaRPr>
          </a:p>
        </p:txBody>
      </p:sp>
      <p:sp>
        <p:nvSpPr>
          <p:cNvPr id="10" name="Rectangle 9"/>
          <p:cNvSpPr/>
          <p:nvPr/>
        </p:nvSpPr>
        <p:spPr>
          <a:xfrm>
            <a:off x="-1071058" y="-685881"/>
            <a:ext cx="3664867"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74131" y="-725321"/>
            <a:ext cx="3891685"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5891014" y="-7603005"/>
            <a:ext cx="1561170" cy="1529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5891014" y="-987561"/>
            <a:ext cx="1561170" cy="1529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8594" y="-1109231"/>
            <a:ext cx="1561170"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58075" y="685801"/>
            <a:ext cx="1276528" cy="53220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6640" y="-1706880"/>
            <a:ext cx="184731" cy="369332"/>
          </a:xfrm>
          <a:prstGeom prst="rect">
            <a:avLst/>
          </a:prstGeom>
          <a:noFill/>
        </p:spPr>
        <p:txBody>
          <a:bodyPr wrap="none" rtlCol="0">
            <a:spAutoFit/>
          </a:bodyPr>
          <a:lstStyle/>
          <a:p>
            <a:endParaRPr lang="en-US" dirty="0"/>
          </a:p>
        </p:txBody>
      </p:sp>
      <p:sp>
        <p:nvSpPr>
          <p:cNvPr id="19" name="TextBox 18"/>
          <p:cNvSpPr txBox="1"/>
          <p:nvPr/>
        </p:nvSpPr>
        <p:spPr>
          <a:xfrm rot="16200000">
            <a:off x="-1442613" y="1478651"/>
            <a:ext cx="6808392" cy="830997"/>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Resume Two</a:t>
            </a:r>
            <a:endParaRPr lang="en-US" sz="4800" b="1" dirty="0">
              <a:solidFill>
                <a:srgbClr val="FFFFFF"/>
              </a:solidFill>
              <a:latin typeface="Gill Sans SemiBold" charset="0"/>
              <a:ea typeface="Gill Sans SemiBold" charset="0"/>
              <a:cs typeface="Gill Sans SemiBold" charset="0"/>
            </a:endParaRPr>
          </a:p>
        </p:txBody>
      </p:sp>
      <p:sp>
        <p:nvSpPr>
          <p:cNvPr id="4" name="Rectangle 3"/>
          <p:cNvSpPr/>
          <p:nvPr/>
        </p:nvSpPr>
        <p:spPr>
          <a:xfrm>
            <a:off x="2879860" y="823296"/>
            <a:ext cx="6859887" cy="5054273"/>
          </a:xfrm>
          <a:prstGeom prst="rect">
            <a:avLst/>
          </a:prstGeom>
          <a:noFill/>
          <a:ln w="254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67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179" y="42711"/>
            <a:ext cx="10058400" cy="6286500"/>
          </a:xfrm>
          <a:prstGeom prst="rect">
            <a:avLst/>
          </a:prstGeom>
        </p:spPr>
      </p:pic>
      <p:sp>
        <p:nvSpPr>
          <p:cNvPr id="7" name="TextBox 6"/>
          <p:cNvSpPr txBox="1"/>
          <p:nvPr/>
        </p:nvSpPr>
        <p:spPr>
          <a:xfrm>
            <a:off x="930149" y="506821"/>
            <a:ext cx="6808392" cy="3046988"/>
          </a:xfrm>
          <a:prstGeom prst="rect">
            <a:avLst/>
          </a:prstGeom>
          <a:noFill/>
        </p:spPr>
        <p:txBody>
          <a:bodyPr wrap="square" rtlCol="0">
            <a:spAutoFit/>
          </a:bodyPr>
          <a:lstStyle/>
          <a:p>
            <a:r>
              <a:rPr lang="en-US" sz="4800" dirty="0" smtClean="0">
                <a:solidFill>
                  <a:srgbClr val="FFFFFF"/>
                </a:solidFill>
                <a:latin typeface="Alterlight" charset="0"/>
                <a:ea typeface="Alterlight" charset="0"/>
                <a:cs typeface="Alterlight" charset="0"/>
              </a:rPr>
              <a:t>The Resume</a:t>
            </a:r>
          </a:p>
          <a:p>
            <a:r>
              <a:rPr lang="en-US" sz="4800" dirty="0" smtClean="0">
                <a:solidFill>
                  <a:srgbClr val="FFFFFF"/>
                </a:solidFill>
                <a:latin typeface="Alterlight" charset="0"/>
                <a:ea typeface="Alterlight" charset="0"/>
                <a:cs typeface="Alterlight" charset="0"/>
              </a:rPr>
              <a:t>       </a:t>
            </a:r>
          </a:p>
          <a:p>
            <a:endParaRPr lang="en-US" sz="4800" dirty="0" smtClean="0">
              <a:solidFill>
                <a:srgbClr val="FFFFFF"/>
              </a:solidFill>
              <a:latin typeface="Alterlight" charset="0"/>
              <a:ea typeface="Alterlight" charset="0"/>
              <a:cs typeface="Alterlight" charset="0"/>
            </a:endParaRPr>
          </a:p>
          <a:p>
            <a:r>
              <a:rPr lang="en-US" sz="4800" dirty="0">
                <a:solidFill>
                  <a:srgbClr val="FFFFFF"/>
                </a:solidFill>
                <a:latin typeface="Alterlight" charset="0"/>
                <a:ea typeface="Alterlight" charset="0"/>
                <a:cs typeface="Alterlight" charset="0"/>
              </a:rPr>
              <a:t>		</a:t>
            </a:r>
            <a:r>
              <a:rPr lang="en-US" sz="4800" dirty="0" smtClean="0">
                <a:solidFill>
                  <a:srgbClr val="FFFFFF"/>
                </a:solidFill>
                <a:latin typeface="Alterlight" charset="0"/>
                <a:ea typeface="Alterlight" charset="0"/>
                <a:cs typeface="Alterlight" charset="0"/>
              </a:rPr>
              <a:t> </a:t>
            </a:r>
            <a:endParaRPr lang="en-US" sz="4800" dirty="0">
              <a:solidFill>
                <a:srgbClr val="FFFFFF"/>
              </a:solidFill>
              <a:latin typeface="Alterlight" charset="0"/>
              <a:ea typeface="Alterlight" charset="0"/>
              <a:cs typeface="Alterlight" charset="0"/>
            </a:endParaRPr>
          </a:p>
        </p:txBody>
      </p:sp>
      <p:sp>
        <p:nvSpPr>
          <p:cNvPr id="10" name="Rectangle 9"/>
          <p:cNvSpPr/>
          <p:nvPr/>
        </p:nvSpPr>
        <p:spPr>
          <a:xfrm>
            <a:off x="-1071058" y="-685881"/>
            <a:ext cx="3664867"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74131" y="-725321"/>
            <a:ext cx="3891685"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5891014" y="-7603005"/>
            <a:ext cx="1561170" cy="1529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5891015" y="-954827"/>
            <a:ext cx="1561170" cy="15291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8594" y="-1109231"/>
            <a:ext cx="1561170" cy="876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58075" y="685801"/>
            <a:ext cx="1276528" cy="53220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6640" y="-1706880"/>
            <a:ext cx="184731" cy="369332"/>
          </a:xfrm>
          <a:prstGeom prst="rect">
            <a:avLst/>
          </a:prstGeom>
          <a:noFill/>
        </p:spPr>
        <p:txBody>
          <a:bodyPr wrap="none" rtlCol="0">
            <a:spAutoFit/>
          </a:bodyPr>
          <a:lstStyle/>
          <a:p>
            <a:endParaRPr lang="en-US" dirty="0"/>
          </a:p>
        </p:txBody>
      </p:sp>
      <p:sp>
        <p:nvSpPr>
          <p:cNvPr id="19" name="TextBox 18"/>
          <p:cNvSpPr txBox="1"/>
          <p:nvPr/>
        </p:nvSpPr>
        <p:spPr>
          <a:xfrm rot="16200000">
            <a:off x="-1403804" y="1614817"/>
            <a:ext cx="6808392" cy="830997"/>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Resume Three</a:t>
            </a:r>
            <a:endParaRPr lang="en-US" sz="4800" b="1" dirty="0">
              <a:solidFill>
                <a:srgbClr val="FFFFFF"/>
              </a:solidFill>
              <a:latin typeface="Gill Sans SemiBold" charset="0"/>
              <a:ea typeface="Gill Sans SemiBold" charset="0"/>
              <a:cs typeface="Gill Sans SemiBold" charset="0"/>
            </a:endParaRPr>
          </a:p>
        </p:txBody>
      </p:sp>
      <p:sp>
        <p:nvSpPr>
          <p:cNvPr id="4" name="Rectangle 3"/>
          <p:cNvSpPr/>
          <p:nvPr/>
        </p:nvSpPr>
        <p:spPr>
          <a:xfrm>
            <a:off x="2879860" y="823296"/>
            <a:ext cx="6859887" cy="5054273"/>
          </a:xfrm>
          <a:prstGeom prst="rect">
            <a:avLst/>
          </a:prstGeom>
          <a:noFill/>
          <a:ln w="254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405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76" y="-113402"/>
            <a:ext cx="12467413" cy="71330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63071" y="322729"/>
            <a:ext cx="11456894" cy="6211669"/>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42225" y="609617"/>
            <a:ext cx="6808392" cy="3046988"/>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What the 4-H’er Did:</a:t>
            </a:r>
          </a:p>
          <a:p>
            <a:r>
              <a:rPr lang="en-US" sz="4800" b="1" dirty="0" smtClean="0">
                <a:solidFill>
                  <a:srgbClr val="FFFFFF"/>
                </a:solidFill>
                <a:latin typeface="Gill Sans SemiBold" charset="0"/>
                <a:ea typeface="Gill Sans SemiBold" charset="0"/>
                <a:cs typeface="Gill Sans SemiBold" charset="0"/>
              </a:rPr>
              <a:t>       </a:t>
            </a:r>
          </a:p>
          <a:p>
            <a:endParaRPr lang="en-US" sz="4800" b="1" dirty="0" smtClean="0">
              <a:solidFill>
                <a:srgbClr val="FFFFFF"/>
              </a:solidFill>
              <a:latin typeface="Gill Sans SemiBold" charset="0"/>
              <a:ea typeface="Gill Sans SemiBold" charset="0"/>
              <a:cs typeface="Gill Sans SemiBold" charset="0"/>
            </a:endParaRPr>
          </a:p>
          <a:p>
            <a:r>
              <a:rPr lang="en-US" sz="4800" b="1" dirty="0">
                <a:solidFill>
                  <a:srgbClr val="FFFFFF"/>
                </a:solidFill>
                <a:latin typeface="Gill Sans SemiBold" charset="0"/>
                <a:ea typeface="Gill Sans SemiBold" charset="0"/>
                <a:cs typeface="Gill Sans SemiBold" charset="0"/>
              </a:rPr>
              <a:t>		</a:t>
            </a:r>
            <a:r>
              <a:rPr lang="en-US" sz="4800" b="1" dirty="0" smtClean="0">
                <a:solidFill>
                  <a:srgbClr val="FFFFFF"/>
                </a:solidFill>
                <a:latin typeface="Gill Sans SemiBold" charset="0"/>
                <a:ea typeface="Gill Sans SemiBold" charset="0"/>
                <a:cs typeface="Gill Sans SemiBold" charset="0"/>
              </a:rPr>
              <a:t> </a:t>
            </a:r>
            <a:endParaRPr lang="en-US" sz="4800" b="1" dirty="0">
              <a:solidFill>
                <a:srgbClr val="FFFFFF"/>
              </a:solidFill>
              <a:latin typeface="Gill Sans SemiBold" charset="0"/>
              <a:ea typeface="Gill Sans SemiBold" charset="0"/>
              <a:cs typeface="Gill Sans SemiBold" charset="0"/>
            </a:endParaRPr>
          </a:p>
        </p:txBody>
      </p:sp>
      <p:sp>
        <p:nvSpPr>
          <p:cNvPr id="9" name="TextBox 8"/>
          <p:cNvSpPr txBox="1"/>
          <p:nvPr/>
        </p:nvSpPr>
        <p:spPr>
          <a:xfrm>
            <a:off x="942225" y="1508761"/>
            <a:ext cx="10245728" cy="978729"/>
          </a:xfrm>
          <a:prstGeom prst="rect">
            <a:avLst/>
          </a:prstGeom>
          <a:noFill/>
        </p:spPr>
        <p:txBody>
          <a:bodyPr wrap="square" rtlCol="0">
            <a:spAutoFit/>
          </a:bodyPr>
          <a:lstStyle/>
          <a:p>
            <a:pPr>
              <a:lnSpc>
                <a:spcPct val="120000"/>
              </a:lnSpc>
            </a:pPr>
            <a:r>
              <a:rPr lang="en-US" sz="2400" dirty="0" smtClean="0">
                <a:solidFill>
                  <a:srgbClr val="FFFFFF"/>
                </a:solidFill>
                <a:latin typeface="Gill Sans"/>
                <a:cs typeface="Gill Sans"/>
              </a:rPr>
              <a:t>• As president of my Honor Club, I worked with the members to identify a community </a:t>
            </a:r>
            <a:r>
              <a:rPr lang="en-US" sz="2400" smtClean="0">
                <a:solidFill>
                  <a:srgbClr val="FFFFFF"/>
                </a:solidFill>
                <a:latin typeface="Gill Sans"/>
                <a:cs typeface="Gill Sans"/>
              </a:rPr>
              <a:t>service project to help with literacy</a:t>
            </a:r>
            <a:endParaRPr lang="en-US" sz="2400" dirty="0" smtClean="0">
              <a:solidFill>
                <a:srgbClr val="FFFFFF"/>
              </a:solidFill>
              <a:latin typeface="Gill Sans"/>
              <a:cs typeface="Gill Sans"/>
            </a:endParaRPr>
          </a:p>
        </p:txBody>
      </p:sp>
      <p:sp>
        <p:nvSpPr>
          <p:cNvPr id="12" name="TextBox 11"/>
          <p:cNvSpPr txBox="1"/>
          <p:nvPr/>
        </p:nvSpPr>
        <p:spPr>
          <a:xfrm>
            <a:off x="942224" y="2757461"/>
            <a:ext cx="10396336" cy="3046988"/>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What Soft-Skills the 4-H’er Learned:</a:t>
            </a:r>
          </a:p>
          <a:p>
            <a:r>
              <a:rPr lang="en-US" sz="4800" b="1" dirty="0" smtClean="0">
                <a:solidFill>
                  <a:srgbClr val="FFFFFF"/>
                </a:solidFill>
                <a:latin typeface="Gill Sans SemiBold" charset="0"/>
                <a:ea typeface="Gill Sans SemiBold" charset="0"/>
                <a:cs typeface="Gill Sans SemiBold" charset="0"/>
              </a:rPr>
              <a:t>       </a:t>
            </a:r>
          </a:p>
          <a:p>
            <a:endParaRPr lang="en-US" sz="4800" b="1" dirty="0" smtClean="0">
              <a:solidFill>
                <a:srgbClr val="FFFFFF"/>
              </a:solidFill>
              <a:latin typeface="Gill Sans SemiBold" charset="0"/>
              <a:ea typeface="Gill Sans SemiBold" charset="0"/>
              <a:cs typeface="Gill Sans SemiBold" charset="0"/>
            </a:endParaRPr>
          </a:p>
          <a:p>
            <a:r>
              <a:rPr lang="en-US" sz="4800" b="1" dirty="0">
                <a:solidFill>
                  <a:srgbClr val="FFFFFF"/>
                </a:solidFill>
                <a:latin typeface="Gill Sans SemiBold" charset="0"/>
                <a:ea typeface="Gill Sans SemiBold" charset="0"/>
                <a:cs typeface="Gill Sans SemiBold" charset="0"/>
              </a:rPr>
              <a:t>		</a:t>
            </a:r>
            <a:r>
              <a:rPr lang="en-US" sz="4800" b="1" dirty="0" smtClean="0">
                <a:solidFill>
                  <a:srgbClr val="FFFFFF"/>
                </a:solidFill>
                <a:latin typeface="Gill Sans SemiBold" charset="0"/>
                <a:ea typeface="Gill Sans SemiBold" charset="0"/>
                <a:cs typeface="Gill Sans SemiBold" charset="0"/>
              </a:rPr>
              <a:t> </a:t>
            </a:r>
            <a:endParaRPr lang="en-US" sz="4800" b="1" dirty="0">
              <a:solidFill>
                <a:srgbClr val="FFFFFF"/>
              </a:solidFill>
              <a:latin typeface="Gill Sans SemiBold" charset="0"/>
              <a:ea typeface="Gill Sans SemiBold" charset="0"/>
              <a:cs typeface="Gill Sans SemiBold" charset="0"/>
            </a:endParaRPr>
          </a:p>
        </p:txBody>
      </p:sp>
      <p:sp>
        <p:nvSpPr>
          <p:cNvPr id="13" name="TextBox 12"/>
          <p:cNvSpPr txBox="1"/>
          <p:nvPr/>
        </p:nvSpPr>
        <p:spPr>
          <a:xfrm>
            <a:off x="942225" y="3656605"/>
            <a:ext cx="9422001" cy="942053"/>
          </a:xfrm>
          <a:prstGeom prst="rect">
            <a:avLst/>
          </a:prstGeom>
          <a:noFill/>
        </p:spPr>
        <p:txBody>
          <a:bodyPr wrap="square" rtlCol="0">
            <a:spAutoFit/>
          </a:bodyPr>
          <a:lstStyle/>
          <a:p>
            <a:pPr>
              <a:lnSpc>
                <a:spcPct val="120000"/>
              </a:lnSpc>
            </a:pPr>
            <a:r>
              <a:rPr lang="en-US" sz="2400" dirty="0" smtClean="0">
                <a:solidFill>
                  <a:srgbClr val="FFFFFF"/>
                </a:solidFill>
                <a:latin typeface="Gill Sans"/>
                <a:cs typeface="Gill Sans"/>
              </a:rPr>
              <a:t>• Decision-Making	  • Brainstorming	 • Compromise	</a:t>
            </a:r>
          </a:p>
          <a:p>
            <a:pPr>
              <a:lnSpc>
                <a:spcPct val="120000"/>
              </a:lnSpc>
            </a:pPr>
            <a:endParaRPr lang="en-US" sz="2400" dirty="0" smtClean="0">
              <a:solidFill>
                <a:srgbClr val="FFFFFF"/>
              </a:solidFill>
              <a:latin typeface="Gill Sans"/>
              <a:cs typeface="Gill Sans"/>
            </a:endParaRPr>
          </a:p>
        </p:txBody>
      </p:sp>
      <p:sp>
        <p:nvSpPr>
          <p:cNvPr id="14" name="TextBox 13"/>
          <p:cNvSpPr txBox="1"/>
          <p:nvPr/>
        </p:nvSpPr>
        <p:spPr>
          <a:xfrm>
            <a:off x="942224" y="4454821"/>
            <a:ext cx="9196859" cy="830997"/>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How to Write This on a Resume:</a:t>
            </a:r>
            <a:endParaRPr lang="en-US" sz="4800" b="1" dirty="0">
              <a:solidFill>
                <a:srgbClr val="FFFFFF"/>
              </a:solidFill>
              <a:latin typeface="Gill Sans SemiBold" charset="0"/>
              <a:ea typeface="Gill Sans SemiBold" charset="0"/>
              <a:cs typeface="Gill Sans SemiBold" charset="0"/>
            </a:endParaRPr>
          </a:p>
        </p:txBody>
      </p:sp>
      <p:sp>
        <p:nvSpPr>
          <p:cNvPr id="16" name="TextBox 15"/>
          <p:cNvSpPr txBox="1"/>
          <p:nvPr/>
        </p:nvSpPr>
        <p:spPr>
          <a:xfrm>
            <a:off x="942225" y="5353965"/>
            <a:ext cx="10245728" cy="942053"/>
          </a:xfrm>
          <a:prstGeom prst="rect">
            <a:avLst/>
          </a:prstGeom>
          <a:noFill/>
        </p:spPr>
        <p:txBody>
          <a:bodyPr wrap="square" rtlCol="0">
            <a:spAutoFit/>
          </a:bodyPr>
          <a:lstStyle/>
          <a:p>
            <a:pPr>
              <a:lnSpc>
                <a:spcPct val="120000"/>
              </a:lnSpc>
            </a:pPr>
            <a:r>
              <a:rPr lang="en-US" sz="2400" dirty="0" smtClean="0">
                <a:solidFill>
                  <a:srgbClr val="FFFFFF"/>
                </a:solidFill>
                <a:latin typeface="Gill Sans"/>
                <a:cs typeface="Gill Sans"/>
              </a:rPr>
              <a:t>• Through my leadership positions with </a:t>
            </a:r>
            <a:r>
              <a:rPr lang="en-US" i="1" dirty="0" smtClean="0">
                <a:solidFill>
                  <a:srgbClr val="FFFFFF"/>
                </a:solidFill>
                <a:latin typeface="Gill Sans"/>
                <a:cs typeface="Gill Sans"/>
              </a:rPr>
              <a:t>(combine with other leadership positions and insert # here) </a:t>
            </a:r>
            <a:r>
              <a:rPr lang="en-US" sz="2400" dirty="0" smtClean="0">
                <a:solidFill>
                  <a:srgbClr val="FFFFFF"/>
                </a:solidFill>
                <a:latin typeface="Gill Sans"/>
                <a:cs typeface="Gill Sans"/>
              </a:rPr>
              <a:t>groups, I have learned decision-making, brainstorming and compromising skills.</a:t>
            </a:r>
          </a:p>
        </p:txBody>
      </p:sp>
    </p:spTree>
    <p:extLst>
      <p:ext uri="{BB962C8B-B14F-4D97-AF65-F5344CB8AC3E}">
        <p14:creationId xmlns:p14="http://schemas.microsoft.com/office/powerpoint/2010/main" val="48203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76" y="-113402"/>
            <a:ext cx="12467413" cy="71330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63071" y="322729"/>
            <a:ext cx="11456894" cy="6211669"/>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42225" y="609617"/>
            <a:ext cx="6808392" cy="3046988"/>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What the 4-H’er Did:</a:t>
            </a:r>
          </a:p>
          <a:p>
            <a:r>
              <a:rPr lang="en-US" sz="4800" b="1" dirty="0" smtClean="0">
                <a:solidFill>
                  <a:srgbClr val="FFFFFF"/>
                </a:solidFill>
                <a:latin typeface="Gill Sans SemiBold" charset="0"/>
                <a:ea typeface="Gill Sans SemiBold" charset="0"/>
                <a:cs typeface="Gill Sans SemiBold" charset="0"/>
              </a:rPr>
              <a:t>       </a:t>
            </a:r>
          </a:p>
          <a:p>
            <a:endParaRPr lang="en-US" sz="4800" b="1" dirty="0" smtClean="0">
              <a:solidFill>
                <a:srgbClr val="FFFFFF"/>
              </a:solidFill>
              <a:latin typeface="Gill Sans SemiBold" charset="0"/>
              <a:ea typeface="Gill Sans SemiBold" charset="0"/>
              <a:cs typeface="Gill Sans SemiBold" charset="0"/>
            </a:endParaRPr>
          </a:p>
          <a:p>
            <a:r>
              <a:rPr lang="en-US" sz="4800" b="1" dirty="0">
                <a:solidFill>
                  <a:srgbClr val="FFFFFF"/>
                </a:solidFill>
                <a:latin typeface="Gill Sans SemiBold" charset="0"/>
                <a:ea typeface="Gill Sans SemiBold" charset="0"/>
                <a:cs typeface="Gill Sans SemiBold" charset="0"/>
              </a:rPr>
              <a:t>		</a:t>
            </a:r>
            <a:r>
              <a:rPr lang="en-US" sz="4800" b="1" dirty="0" smtClean="0">
                <a:solidFill>
                  <a:srgbClr val="FFFFFF"/>
                </a:solidFill>
                <a:latin typeface="Gill Sans SemiBold" charset="0"/>
                <a:ea typeface="Gill Sans SemiBold" charset="0"/>
                <a:cs typeface="Gill Sans SemiBold" charset="0"/>
              </a:rPr>
              <a:t> </a:t>
            </a:r>
            <a:endParaRPr lang="en-US" sz="4800" b="1" dirty="0">
              <a:solidFill>
                <a:srgbClr val="FFFFFF"/>
              </a:solidFill>
              <a:latin typeface="Gill Sans SemiBold" charset="0"/>
              <a:ea typeface="Gill Sans SemiBold" charset="0"/>
              <a:cs typeface="Gill Sans SemiBold" charset="0"/>
            </a:endParaRPr>
          </a:p>
        </p:txBody>
      </p:sp>
      <p:sp>
        <p:nvSpPr>
          <p:cNvPr id="9" name="TextBox 8"/>
          <p:cNvSpPr txBox="1"/>
          <p:nvPr/>
        </p:nvSpPr>
        <p:spPr>
          <a:xfrm>
            <a:off x="942225" y="1508761"/>
            <a:ext cx="10245728" cy="978729"/>
          </a:xfrm>
          <a:prstGeom prst="rect">
            <a:avLst/>
          </a:prstGeom>
          <a:noFill/>
        </p:spPr>
        <p:txBody>
          <a:bodyPr wrap="square" rtlCol="0">
            <a:spAutoFit/>
          </a:bodyPr>
          <a:lstStyle/>
          <a:p>
            <a:pPr>
              <a:lnSpc>
                <a:spcPct val="120000"/>
              </a:lnSpc>
            </a:pPr>
            <a:r>
              <a:rPr lang="en-US" sz="2400" dirty="0" smtClean="0">
                <a:solidFill>
                  <a:srgbClr val="FFFFFF"/>
                </a:solidFill>
                <a:latin typeface="Gill Sans"/>
                <a:cs typeface="Gill Sans"/>
              </a:rPr>
              <a:t>• I assisted an interior decorator with seven (7) home decorating projects where I learned how to place furniture and draw floorplans using CAD.</a:t>
            </a:r>
          </a:p>
        </p:txBody>
      </p:sp>
      <p:sp>
        <p:nvSpPr>
          <p:cNvPr id="12" name="TextBox 11"/>
          <p:cNvSpPr txBox="1"/>
          <p:nvPr/>
        </p:nvSpPr>
        <p:spPr>
          <a:xfrm>
            <a:off x="942224" y="2757461"/>
            <a:ext cx="10245729" cy="3046988"/>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What Soft-Skills the 4-H’er Learned:</a:t>
            </a:r>
          </a:p>
          <a:p>
            <a:r>
              <a:rPr lang="en-US" sz="4800" b="1" dirty="0" smtClean="0">
                <a:solidFill>
                  <a:srgbClr val="FFFFFF"/>
                </a:solidFill>
                <a:latin typeface="Gill Sans SemiBold" charset="0"/>
                <a:ea typeface="Gill Sans SemiBold" charset="0"/>
                <a:cs typeface="Gill Sans SemiBold" charset="0"/>
              </a:rPr>
              <a:t>       </a:t>
            </a:r>
          </a:p>
          <a:p>
            <a:endParaRPr lang="en-US" sz="4800" b="1" dirty="0" smtClean="0">
              <a:solidFill>
                <a:srgbClr val="FFFFFF"/>
              </a:solidFill>
              <a:latin typeface="Gill Sans SemiBold" charset="0"/>
              <a:ea typeface="Gill Sans SemiBold" charset="0"/>
              <a:cs typeface="Gill Sans SemiBold" charset="0"/>
            </a:endParaRPr>
          </a:p>
          <a:p>
            <a:r>
              <a:rPr lang="en-US" sz="4800" b="1" dirty="0">
                <a:solidFill>
                  <a:srgbClr val="FFFFFF"/>
                </a:solidFill>
                <a:latin typeface="Gill Sans SemiBold" charset="0"/>
                <a:ea typeface="Gill Sans SemiBold" charset="0"/>
                <a:cs typeface="Gill Sans SemiBold" charset="0"/>
              </a:rPr>
              <a:t>		</a:t>
            </a:r>
            <a:r>
              <a:rPr lang="en-US" sz="4800" b="1" dirty="0" smtClean="0">
                <a:solidFill>
                  <a:srgbClr val="FFFFFF"/>
                </a:solidFill>
                <a:latin typeface="Gill Sans SemiBold" charset="0"/>
                <a:ea typeface="Gill Sans SemiBold" charset="0"/>
                <a:cs typeface="Gill Sans SemiBold" charset="0"/>
              </a:rPr>
              <a:t> </a:t>
            </a:r>
            <a:endParaRPr lang="en-US" sz="4800" b="1" dirty="0">
              <a:solidFill>
                <a:srgbClr val="FFFFFF"/>
              </a:solidFill>
              <a:latin typeface="Gill Sans SemiBold" charset="0"/>
              <a:ea typeface="Gill Sans SemiBold" charset="0"/>
              <a:cs typeface="Gill Sans SemiBold" charset="0"/>
            </a:endParaRPr>
          </a:p>
        </p:txBody>
      </p:sp>
      <p:sp>
        <p:nvSpPr>
          <p:cNvPr id="14" name="TextBox 13"/>
          <p:cNvSpPr txBox="1"/>
          <p:nvPr/>
        </p:nvSpPr>
        <p:spPr>
          <a:xfrm>
            <a:off x="942224" y="4454821"/>
            <a:ext cx="9196859" cy="830997"/>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How to Write This on a Resume:</a:t>
            </a:r>
            <a:endParaRPr lang="en-US" sz="4800" b="1" dirty="0">
              <a:solidFill>
                <a:srgbClr val="FFFFFF"/>
              </a:solidFill>
              <a:latin typeface="Gill Sans SemiBold" charset="0"/>
              <a:ea typeface="Gill Sans SemiBold" charset="0"/>
              <a:cs typeface="Gill Sans SemiBold" charset="0"/>
            </a:endParaRPr>
          </a:p>
        </p:txBody>
      </p:sp>
    </p:spTree>
    <p:extLst>
      <p:ext uri="{BB962C8B-B14F-4D97-AF65-F5344CB8AC3E}">
        <p14:creationId xmlns:p14="http://schemas.microsoft.com/office/powerpoint/2010/main" val="127394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76" y="-113402"/>
            <a:ext cx="12467413" cy="71330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63071" y="322729"/>
            <a:ext cx="11456894" cy="6211669"/>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42225" y="609617"/>
            <a:ext cx="6808392" cy="3046988"/>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What the 4-H’er Did:</a:t>
            </a:r>
          </a:p>
          <a:p>
            <a:r>
              <a:rPr lang="en-US" sz="4800" b="1" dirty="0" smtClean="0">
                <a:solidFill>
                  <a:srgbClr val="FFFFFF"/>
                </a:solidFill>
                <a:latin typeface="Gill Sans SemiBold" charset="0"/>
                <a:ea typeface="Gill Sans SemiBold" charset="0"/>
                <a:cs typeface="Gill Sans SemiBold" charset="0"/>
              </a:rPr>
              <a:t>       </a:t>
            </a:r>
          </a:p>
          <a:p>
            <a:endParaRPr lang="en-US" sz="4800" b="1" dirty="0" smtClean="0">
              <a:solidFill>
                <a:srgbClr val="FFFFFF"/>
              </a:solidFill>
              <a:latin typeface="Gill Sans SemiBold" charset="0"/>
              <a:ea typeface="Gill Sans SemiBold" charset="0"/>
              <a:cs typeface="Gill Sans SemiBold" charset="0"/>
            </a:endParaRPr>
          </a:p>
          <a:p>
            <a:r>
              <a:rPr lang="en-US" sz="4800" b="1" dirty="0">
                <a:solidFill>
                  <a:srgbClr val="FFFFFF"/>
                </a:solidFill>
                <a:latin typeface="Gill Sans SemiBold" charset="0"/>
                <a:ea typeface="Gill Sans SemiBold" charset="0"/>
                <a:cs typeface="Gill Sans SemiBold" charset="0"/>
              </a:rPr>
              <a:t>		</a:t>
            </a:r>
            <a:r>
              <a:rPr lang="en-US" sz="4800" b="1" dirty="0" smtClean="0">
                <a:solidFill>
                  <a:srgbClr val="FFFFFF"/>
                </a:solidFill>
                <a:latin typeface="Gill Sans SemiBold" charset="0"/>
                <a:ea typeface="Gill Sans SemiBold" charset="0"/>
                <a:cs typeface="Gill Sans SemiBold" charset="0"/>
              </a:rPr>
              <a:t> </a:t>
            </a:r>
            <a:endParaRPr lang="en-US" sz="4800" b="1" dirty="0">
              <a:solidFill>
                <a:srgbClr val="FFFFFF"/>
              </a:solidFill>
              <a:latin typeface="Gill Sans SemiBold" charset="0"/>
              <a:ea typeface="Gill Sans SemiBold" charset="0"/>
              <a:cs typeface="Gill Sans SemiBold" charset="0"/>
            </a:endParaRPr>
          </a:p>
        </p:txBody>
      </p:sp>
      <p:sp>
        <p:nvSpPr>
          <p:cNvPr id="9" name="TextBox 8"/>
          <p:cNvSpPr txBox="1"/>
          <p:nvPr/>
        </p:nvSpPr>
        <p:spPr>
          <a:xfrm>
            <a:off x="942225" y="1508761"/>
            <a:ext cx="10245728" cy="1421928"/>
          </a:xfrm>
          <a:prstGeom prst="rect">
            <a:avLst/>
          </a:prstGeom>
          <a:noFill/>
        </p:spPr>
        <p:txBody>
          <a:bodyPr wrap="square" rtlCol="0">
            <a:spAutoFit/>
          </a:bodyPr>
          <a:lstStyle/>
          <a:p>
            <a:pPr>
              <a:lnSpc>
                <a:spcPct val="120000"/>
              </a:lnSpc>
            </a:pPr>
            <a:r>
              <a:rPr lang="en-US" sz="2400" dirty="0" smtClean="0">
                <a:solidFill>
                  <a:srgbClr val="FFFFFF"/>
                </a:solidFill>
                <a:latin typeface="Gill Sans"/>
                <a:cs typeface="Gill Sans"/>
              </a:rPr>
              <a:t>• I worked on my families’ dairy farm where I was responsible for milking a herd of 60 dairy cows twice a day.  I was also responsible for water, feed, and other basic animal care needs.</a:t>
            </a:r>
          </a:p>
        </p:txBody>
      </p:sp>
      <p:sp>
        <p:nvSpPr>
          <p:cNvPr id="12" name="TextBox 11"/>
          <p:cNvSpPr txBox="1"/>
          <p:nvPr/>
        </p:nvSpPr>
        <p:spPr>
          <a:xfrm>
            <a:off x="942224" y="3147424"/>
            <a:ext cx="10245729" cy="3046988"/>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What Soft-Skills the 4-H’er Learned:</a:t>
            </a:r>
          </a:p>
          <a:p>
            <a:r>
              <a:rPr lang="en-US" sz="4800" b="1" dirty="0" smtClean="0">
                <a:solidFill>
                  <a:srgbClr val="FFFFFF"/>
                </a:solidFill>
                <a:latin typeface="Gill Sans SemiBold" charset="0"/>
                <a:ea typeface="Gill Sans SemiBold" charset="0"/>
                <a:cs typeface="Gill Sans SemiBold" charset="0"/>
              </a:rPr>
              <a:t>       </a:t>
            </a:r>
          </a:p>
          <a:p>
            <a:endParaRPr lang="en-US" sz="4800" b="1" dirty="0" smtClean="0">
              <a:solidFill>
                <a:srgbClr val="FFFFFF"/>
              </a:solidFill>
              <a:latin typeface="Gill Sans SemiBold" charset="0"/>
              <a:ea typeface="Gill Sans SemiBold" charset="0"/>
              <a:cs typeface="Gill Sans SemiBold" charset="0"/>
            </a:endParaRPr>
          </a:p>
          <a:p>
            <a:r>
              <a:rPr lang="en-US" sz="4800" b="1" dirty="0">
                <a:solidFill>
                  <a:srgbClr val="FFFFFF"/>
                </a:solidFill>
                <a:latin typeface="Gill Sans SemiBold" charset="0"/>
                <a:ea typeface="Gill Sans SemiBold" charset="0"/>
                <a:cs typeface="Gill Sans SemiBold" charset="0"/>
              </a:rPr>
              <a:t>		</a:t>
            </a:r>
            <a:r>
              <a:rPr lang="en-US" sz="4800" b="1" dirty="0" smtClean="0">
                <a:solidFill>
                  <a:srgbClr val="FFFFFF"/>
                </a:solidFill>
                <a:latin typeface="Gill Sans SemiBold" charset="0"/>
                <a:ea typeface="Gill Sans SemiBold" charset="0"/>
                <a:cs typeface="Gill Sans SemiBold" charset="0"/>
              </a:rPr>
              <a:t> </a:t>
            </a:r>
            <a:endParaRPr lang="en-US" sz="4800" b="1" dirty="0">
              <a:solidFill>
                <a:srgbClr val="FFFFFF"/>
              </a:solidFill>
              <a:latin typeface="Gill Sans SemiBold" charset="0"/>
              <a:ea typeface="Gill Sans SemiBold" charset="0"/>
              <a:cs typeface="Gill Sans SemiBold" charset="0"/>
            </a:endParaRPr>
          </a:p>
        </p:txBody>
      </p:sp>
      <p:sp>
        <p:nvSpPr>
          <p:cNvPr id="14" name="TextBox 13"/>
          <p:cNvSpPr txBox="1"/>
          <p:nvPr/>
        </p:nvSpPr>
        <p:spPr>
          <a:xfrm>
            <a:off x="942224" y="4804443"/>
            <a:ext cx="9196859" cy="830997"/>
          </a:xfrm>
          <a:prstGeom prst="rect">
            <a:avLst/>
          </a:prstGeom>
          <a:noFill/>
        </p:spPr>
        <p:txBody>
          <a:bodyPr wrap="square" rtlCol="0">
            <a:spAutoFit/>
          </a:bodyPr>
          <a:lstStyle/>
          <a:p>
            <a:r>
              <a:rPr lang="en-US" sz="4800" b="1" dirty="0" smtClean="0">
                <a:solidFill>
                  <a:srgbClr val="FFFFFF"/>
                </a:solidFill>
                <a:latin typeface="Gill Sans SemiBold" charset="0"/>
                <a:ea typeface="Gill Sans SemiBold" charset="0"/>
                <a:cs typeface="Gill Sans SemiBold" charset="0"/>
              </a:rPr>
              <a:t>How to Write This on a Resume:</a:t>
            </a:r>
            <a:endParaRPr lang="en-US" sz="4800" b="1" dirty="0">
              <a:solidFill>
                <a:srgbClr val="FFFFFF"/>
              </a:solidFill>
              <a:latin typeface="Gill Sans SemiBold" charset="0"/>
              <a:ea typeface="Gill Sans SemiBold" charset="0"/>
              <a:cs typeface="Gill Sans SemiBold" charset="0"/>
            </a:endParaRPr>
          </a:p>
        </p:txBody>
      </p:sp>
    </p:spTree>
    <p:extLst>
      <p:ext uri="{BB962C8B-B14F-4D97-AF65-F5344CB8AC3E}">
        <p14:creationId xmlns:p14="http://schemas.microsoft.com/office/powerpoint/2010/main" val="909496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0007A44CAB814F9C93FD63F280A4D8" ma:contentTypeVersion="0" ma:contentTypeDescription="Create a new document." ma:contentTypeScope="" ma:versionID="a1a8454fb04493ee7404b5a77d2037d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B85EF7-915B-4E97-B3B6-31AD93F1BF2B}"/>
</file>

<file path=customXml/itemProps2.xml><?xml version="1.0" encoding="utf-8"?>
<ds:datastoreItem xmlns:ds="http://schemas.openxmlformats.org/officeDocument/2006/customXml" ds:itemID="{F826A0E3-1510-43E2-98B0-A9E3024B188B}"/>
</file>

<file path=customXml/itemProps3.xml><?xml version="1.0" encoding="utf-8"?>
<ds:datastoreItem xmlns:ds="http://schemas.openxmlformats.org/officeDocument/2006/customXml" ds:itemID="{664B72B7-11A2-4AF2-92CE-42B89A422FA8}"/>
</file>

<file path=docProps/app.xml><?xml version="1.0" encoding="utf-8"?>
<Properties xmlns="http://schemas.openxmlformats.org/officeDocument/2006/extended-properties" xmlns:vt="http://schemas.openxmlformats.org/officeDocument/2006/docPropsVTypes">
  <TotalTime>387</TotalTime>
  <Words>1057</Words>
  <Application>Microsoft Macintosh PowerPoint</Application>
  <PresentationFormat>Widescreen</PresentationFormat>
  <Paragraphs>141</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Alterlight</vt:lpstr>
      <vt:lpstr>Calibri</vt:lpstr>
      <vt:lpstr>Calibri Light</vt:lpstr>
      <vt:lpstr>Gill Sans</vt:lpstr>
      <vt:lpstr>Gill Sans SemiBold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Gallimore, Lori</dc:creator>
  <cp:lastModifiedBy>Gallimore, Lori</cp:lastModifiedBy>
  <cp:revision>31</cp:revision>
  <dcterms:created xsi:type="dcterms:W3CDTF">2018-08-12T19:56:52Z</dcterms:created>
  <dcterms:modified xsi:type="dcterms:W3CDTF">2018-10-30T15:26:45Z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0x010100C60007A44CAB814F9C93FD63F280A4D8</vt:lpwstr>
  </property>
</Properties>
</file>