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19"/>
    <p:restoredTop sz="72222"/>
  </p:normalViewPr>
  <p:slideViewPr>
    <p:cSldViewPr snapToGrid="0" snapToObjects="1">
      <p:cViewPr varScale="1">
        <p:scale>
          <a:sx n="97" d="100"/>
          <a:sy n="97"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viewProps" Target="viewProps.xml"/><Relationship Id="rId7" Type="http://schemas.openxmlformats.org/officeDocument/2006/relationships/slide" Target="slides/slide6.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1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386912-BBC1-A64E-96DF-A0A55D4CA6AC}" type="datetimeFigureOut">
              <a:rPr lang="en-US" smtClean="0"/>
              <a:t>8/11/18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A3E965-48DE-9241-919C-FA4A0593563F}" type="slidenum">
              <a:rPr lang="en-US" smtClean="0"/>
              <a:t>‹#›</a:t>
            </a:fld>
            <a:endParaRPr lang="en-US"/>
          </a:p>
        </p:txBody>
      </p:sp>
    </p:spTree>
    <p:extLst>
      <p:ext uri="{BB962C8B-B14F-4D97-AF65-F5344CB8AC3E}">
        <p14:creationId xmlns:p14="http://schemas.microsoft.com/office/powerpoint/2010/main" val="404018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One of the requirements for the</a:t>
            </a:r>
            <a:r>
              <a:rPr lang="en-US" baseline="0" dirty="0" smtClean="0"/>
              <a:t> 2019 portfolio is that the new forms must be used for Section A, B and C.  Entries may not be double –spaced.  Any portfolio that is turned in using the old forms for 2019 OR with double-spaced entries will be disqualified.  MORE IS NOT MORE. Therefore, space is limited.  Keep in mind, we are no longer keeping a record book.  We are looking for quality.  This is a portfolio – the base of a career portfolio.  The average employer spends 37 seconds reviewing a resume.  NO ONE is going to read all of the things that are listed in our current portfolios.  Again, record keeping is important, but we have to learn how to write for impact so that those records become more meaningful and concise.</a:t>
            </a:r>
            <a:endParaRPr lang="en-US" dirty="0" smtClean="0"/>
          </a:p>
          <a:p>
            <a:endParaRPr lang="en-US" dirty="0" smtClean="0"/>
          </a:p>
          <a:p>
            <a:r>
              <a:rPr lang="en-US" dirty="0" smtClean="0"/>
              <a:t>So, how do we write for impact.</a:t>
            </a:r>
            <a:r>
              <a:rPr lang="en-US" baseline="0" dirty="0" smtClean="0"/>
              <a:t>  Let’s look at a current example of how our records are currently kept and reported.</a:t>
            </a:r>
            <a:endParaRPr lang="en-US" dirty="0"/>
          </a:p>
        </p:txBody>
      </p:sp>
      <p:sp>
        <p:nvSpPr>
          <p:cNvPr id="4" name="Slide Number Placeholder 3"/>
          <p:cNvSpPr>
            <a:spLocks noGrp="1"/>
          </p:cNvSpPr>
          <p:nvPr>
            <p:ph type="sldNum" sz="quarter" idx="10"/>
          </p:nvPr>
        </p:nvSpPr>
        <p:spPr/>
        <p:txBody>
          <a:bodyPr/>
          <a:lstStyle/>
          <a:p>
            <a:fld id="{D3A3E965-48DE-9241-919C-FA4A0593563F}" type="slidenum">
              <a:rPr lang="en-US" smtClean="0"/>
              <a:t>1</a:t>
            </a:fld>
            <a:endParaRPr lang="en-US"/>
          </a:p>
        </p:txBody>
      </p:sp>
    </p:spTree>
    <p:extLst>
      <p:ext uri="{BB962C8B-B14F-4D97-AF65-F5344CB8AC3E}">
        <p14:creationId xmlns:p14="http://schemas.microsoft.com/office/powerpoint/2010/main" val="2128242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 is an example</a:t>
            </a:r>
            <a:r>
              <a:rPr lang="en-US" baseline="0" dirty="0" smtClean="0"/>
              <a:t> of how our current 4-H portfolio records look.  This is something that you might find in Section C (Friends, family and community section) of our portfolios.  There are two very important parts of writing for impact.  The first is to combine similar information into one statement.  The second part is to include as many numbers as possible. If you note the slide, not every record has a number (or times) a job was performed.  We may not use each and every number in reporting, but it gives us options.  If you can use more than one unit, you might think about measuring in what ever is going to create the largest number.</a:t>
            </a:r>
          </a:p>
          <a:p>
            <a:endParaRPr lang="en-US" baseline="0" dirty="0" smtClean="0"/>
          </a:p>
          <a:p>
            <a:r>
              <a:rPr lang="en-US" baseline="0" dirty="0" smtClean="0"/>
              <a:t>Let’s look at the numbers?</a:t>
            </a:r>
          </a:p>
        </p:txBody>
      </p:sp>
      <p:sp>
        <p:nvSpPr>
          <p:cNvPr id="4" name="Slide Number Placeholder 3"/>
          <p:cNvSpPr>
            <a:spLocks noGrp="1"/>
          </p:cNvSpPr>
          <p:nvPr>
            <p:ph type="sldNum" sz="quarter" idx="10"/>
          </p:nvPr>
        </p:nvSpPr>
        <p:spPr/>
        <p:txBody>
          <a:bodyPr/>
          <a:lstStyle/>
          <a:p>
            <a:fld id="{D3A3E965-48DE-9241-919C-FA4A0593563F}" type="slidenum">
              <a:rPr lang="en-US" smtClean="0"/>
              <a:t>2</a:t>
            </a:fld>
            <a:endParaRPr lang="en-US"/>
          </a:p>
        </p:txBody>
      </p:sp>
    </p:spTree>
    <p:extLst>
      <p:ext uri="{BB962C8B-B14F-4D97-AF65-F5344CB8AC3E}">
        <p14:creationId xmlns:p14="http://schemas.microsoft.com/office/powerpoint/2010/main" val="204377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a:t>
            </a:r>
            <a:r>
              <a:rPr lang="en-US" baseline="0" dirty="0" smtClean="0"/>
              <a:t> that we have the units of measurement in place, let’s create one impact statement that summarizes as many of the activities as possible into smaller, more impactful statements.</a:t>
            </a:r>
            <a:endParaRPr lang="en-US" dirty="0"/>
          </a:p>
        </p:txBody>
      </p:sp>
      <p:sp>
        <p:nvSpPr>
          <p:cNvPr id="4" name="Slide Number Placeholder 3"/>
          <p:cNvSpPr>
            <a:spLocks noGrp="1"/>
          </p:cNvSpPr>
          <p:nvPr>
            <p:ph type="sldNum" sz="quarter" idx="10"/>
          </p:nvPr>
        </p:nvSpPr>
        <p:spPr/>
        <p:txBody>
          <a:bodyPr/>
          <a:lstStyle/>
          <a:p>
            <a:fld id="{D3A3E965-48DE-9241-919C-FA4A0593563F}" type="slidenum">
              <a:rPr lang="en-US" smtClean="0"/>
              <a:t>3</a:t>
            </a:fld>
            <a:endParaRPr lang="en-US"/>
          </a:p>
        </p:txBody>
      </p:sp>
    </p:spTree>
    <p:extLst>
      <p:ext uri="{BB962C8B-B14F-4D97-AF65-F5344CB8AC3E}">
        <p14:creationId xmlns:p14="http://schemas.microsoft.com/office/powerpoint/2010/main" val="2141860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several activities going on, including:</a:t>
            </a:r>
          </a:p>
          <a:p>
            <a:endParaRPr lang="en-US" baseline="0" dirty="0" smtClean="0"/>
          </a:p>
          <a:p>
            <a:r>
              <a:rPr lang="en-US" baseline="0" dirty="0" smtClean="0"/>
              <a:t>• Mowing</a:t>
            </a:r>
          </a:p>
          <a:p>
            <a:r>
              <a:rPr lang="en-US" baseline="0" dirty="0" smtClean="0"/>
              <a:t>• </a:t>
            </a:r>
            <a:r>
              <a:rPr lang="en-US" baseline="0" dirty="0" err="1" smtClean="0"/>
              <a:t>Weedeating</a:t>
            </a:r>
            <a:endParaRPr lang="en-US" baseline="0" dirty="0" smtClean="0"/>
          </a:p>
          <a:p>
            <a:r>
              <a:rPr lang="en-US" baseline="0" dirty="0" smtClean="0"/>
              <a:t>• Trimming</a:t>
            </a:r>
          </a:p>
          <a:p>
            <a:r>
              <a:rPr lang="en-US" baseline="0" dirty="0" smtClean="0"/>
              <a:t>• Weeding</a:t>
            </a:r>
          </a:p>
          <a:p>
            <a:r>
              <a:rPr lang="en-US" baseline="0" dirty="0" smtClean="0"/>
              <a:t>• Planting</a:t>
            </a:r>
          </a:p>
          <a:p>
            <a:r>
              <a:rPr lang="en-US" baseline="0" dirty="0" smtClean="0"/>
              <a:t>• </a:t>
            </a:r>
            <a:r>
              <a:rPr lang="en-US" baseline="0" dirty="0" err="1" smtClean="0"/>
              <a:t>Bushhogging</a:t>
            </a:r>
            <a:endParaRPr lang="en-US" baseline="0" dirty="0" smtClean="0"/>
          </a:p>
          <a:p>
            <a:endParaRPr lang="en-US" baseline="0" dirty="0" smtClean="0"/>
          </a:p>
          <a:p>
            <a:r>
              <a:rPr lang="en-US" baseline="0" dirty="0" smtClean="0"/>
              <a:t>Mowing and </a:t>
            </a:r>
            <a:r>
              <a:rPr lang="en-US" baseline="0" dirty="0" err="1" smtClean="0"/>
              <a:t>weedeating</a:t>
            </a:r>
            <a:r>
              <a:rPr lang="en-US" baseline="0" dirty="0" smtClean="0"/>
              <a:t> are the majority of the activities.  Some are for friends and family and others are for community.  Let’s work on friends and family first.</a:t>
            </a:r>
          </a:p>
          <a:p>
            <a:endParaRPr lang="en-US" baseline="0" dirty="0" smtClean="0"/>
          </a:p>
          <a:p>
            <a:r>
              <a:rPr lang="en-US" baseline="0" dirty="0" smtClean="0"/>
              <a:t>(Let group work on this for a few minutes.  Ask them to share.  Then share your list on the next slice:)</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3A3E965-48DE-9241-919C-FA4A0593563F}" type="slidenum">
              <a:rPr lang="en-US" smtClean="0"/>
              <a:t>4</a:t>
            </a:fld>
            <a:endParaRPr lang="en-US"/>
          </a:p>
        </p:txBody>
      </p:sp>
    </p:spTree>
    <p:extLst>
      <p:ext uri="{BB962C8B-B14F-4D97-AF65-F5344CB8AC3E}">
        <p14:creationId xmlns:p14="http://schemas.microsoft.com/office/powerpoint/2010/main" val="1429648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several activities going on, including:</a:t>
            </a:r>
          </a:p>
          <a:p>
            <a:endParaRPr lang="en-US" baseline="0" dirty="0" smtClean="0"/>
          </a:p>
          <a:p>
            <a:r>
              <a:rPr lang="en-US" baseline="0" dirty="0" smtClean="0"/>
              <a:t>• Mowing</a:t>
            </a:r>
          </a:p>
          <a:p>
            <a:r>
              <a:rPr lang="en-US" baseline="0" dirty="0" smtClean="0"/>
              <a:t>• </a:t>
            </a:r>
            <a:r>
              <a:rPr lang="en-US" baseline="0" dirty="0" err="1" smtClean="0"/>
              <a:t>Weedeating</a:t>
            </a:r>
            <a:endParaRPr lang="en-US" baseline="0" dirty="0" smtClean="0"/>
          </a:p>
          <a:p>
            <a:r>
              <a:rPr lang="en-US" baseline="0" dirty="0" smtClean="0"/>
              <a:t>• Trimming</a:t>
            </a:r>
          </a:p>
          <a:p>
            <a:r>
              <a:rPr lang="en-US" baseline="0" dirty="0" smtClean="0"/>
              <a:t>• Weeding</a:t>
            </a:r>
          </a:p>
          <a:p>
            <a:r>
              <a:rPr lang="en-US" baseline="0" dirty="0" smtClean="0"/>
              <a:t>• Planting</a:t>
            </a:r>
          </a:p>
          <a:p>
            <a:r>
              <a:rPr lang="en-US" baseline="0" dirty="0" smtClean="0"/>
              <a:t>• </a:t>
            </a:r>
            <a:r>
              <a:rPr lang="en-US" baseline="0" dirty="0" err="1" smtClean="0"/>
              <a:t>Bushhogging</a:t>
            </a:r>
            <a:endParaRPr lang="en-US" baseline="0" dirty="0" smtClean="0"/>
          </a:p>
          <a:p>
            <a:endParaRPr lang="en-US" baseline="0" dirty="0" smtClean="0"/>
          </a:p>
          <a:p>
            <a:r>
              <a:rPr lang="en-US" baseline="0" dirty="0" smtClean="0"/>
              <a:t>Mowing and </a:t>
            </a:r>
            <a:r>
              <a:rPr lang="en-US" baseline="0" dirty="0" err="1" smtClean="0"/>
              <a:t>weedeating</a:t>
            </a:r>
            <a:r>
              <a:rPr lang="en-US" baseline="0" dirty="0" smtClean="0"/>
              <a:t> are the majority of the activities.  Trimmed and weeding could be combined together.  Some are for friends and family and others are for community.  Let’s work on friends and family first. Combine the activities and add the numbers to create as few impact statements as possible.</a:t>
            </a:r>
          </a:p>
          <a:p>
            <a:endParaRPr lang="en-US" baseline="0" dirty="0" smtClean="0"/>
          </a:p>
          <a:p>
            <a:endParaRPr lang="en-US" baseline="0" dirty="0" smtClean="0"/>
          </a:p>
          <a:p>
            <a:r>
              <a:rPr lang="en-US" baseline="0" dirty="0" smtClean="0"/>
              <a:t>(Let group work on this for a few minutes.  Ask them to share.  Then share your list on the next slice:)</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D3A3E965-48DE-9241-919C-FA4A0593563F}" type="slidenum">
              <a:rPr lang="en-US" smtClean="0"/>
              <a:t>5</a:t>
            </a:fld>
            <a:endParaRPr lang="en-US"/>
          </a:p>
        </p:txBody>
      </p:sp>
    </p:spTree>
    <p:extLst>
      <p:ext uri="{BB962C8B-B14F-4D97-AF65-F5344CB8AC3E}">
        <p14:creationId xmlns:p14="http://schemas.microsoft.com/office/powerpoint/2010/main" val="1933482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Your list may look something</a:t>
            </a:r>
            <a:r>
              <a:rPr lang="en-US" baseline="0" dirty="0" smtClean="0"/>
              <a:t> like this once all of the information has been counted, sorted and written for impact.  It is much more impactful to see numbers like 63 and 40 in a statement than to see a bunch of statements with little numbers.</a:t>
            </a:r>
          </a:p>
          <a:p>
            <a:endParaRPr lang="en-US" baseline="0" dirty="0" smtClean="0"/>
          </a:p>
          <a:p>
            <a:r>
              <a:rPr lang="en-US" baseline="0" dirty="0" smtClean="0"/>
              <a:t>And as a side note, look at how each sentence for “size and scope” began with an active verb.  This is very important on resumes.   It looks much more professional.  You can find a complete list of action verbs by doing a simple Google search.</a:t>
            </a:r>
          </a:p>
          <a:p>
            <a:endParaRPr lang="en-US" baseline="0" dirty="0" smtClean="0"/>
          </a:p>
          <a:p>
            <a:r>
              <a:rPr lang="en-US" baseline="0" dirty="0" smtClean="0"/>
              <a:t>Let’s practice writing for impact a little more.</a:t>
            </a:r>
            <a:endParaRPr lang="en-US" dirty="0"/>
          </a:p>
        </p:txBody>
      </p:sp>
      <p:sp>
        <p:nvSpPr>
          <p:cNvPr id="4" name="Slide Number Placeholder 3"/>
          <p:cNvSpPr>
            <a:spLocks noGrp="1"/>
          </p:cNvSpPr>
          <p:nvPr>
            <p:ph type="sldNum" sz="quarter" idx="10"/>
          </p:nvPr>
        </p:nvSpPr>
        <p:spPr/>
        <p:txBody>
          <a:bodyPr/>
          <a:lstStyle/>
          <a:p>
            <a:fld id="{D3A3E965-48DE-9241-919C-FA4A0593563F}" type="slidenum">
              <a:rPr lang="en-US" smtClean="0"/>
              <a:t>6</a:t>
            </a:fld>
            <a:endParaRPr lang="en-US"/>
          </a:p>
        </p:txBody>
      </p:sp>
    </p:spTree>
    <p:extLst>
      <p:ext uri="{BB962C8B-B14F-4D97-AF65-F5344CB8AC3E}">
        <p14:creationId xmlns:p14="http://schemas.microsoft.com/office/powerpoint/2010/main" val="1955002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slide is</a:t>
            </a:r>
            <a:r>
              <a:rPr lang="en-US" baseline="0" dirty="0" smtClean="0"/>
              <a:t> a</a:t>
            </a:r>
            <a:r>
              <a:rPr lang="en-US" dirty="0" smtClean="0"/>
              <a:t> listing</a:t>
            </a:r>
            <a:r>
              <a:rPr lang="en-US" baseline="0" dirty="0" smtClean="0"/>
              <a:t> of activities that you might find in a 4-H’ers Performing Arts and Recreation portfolio.  Take a few moments and create a clear, concise impact statements that include all of the items on the list.</a:t>
            </a:r>
            <a:endParaRPr lang="en-US" dirty="0"/>
          </a:p>
        </p:txBody>
      </p:sp>
      <p:sp>
        <p:nvSpPr>
          <p:cNvPr id="4" name="Slide Number Placeholder 3"/>
          <p:cNvSpPr>
            <a:spLocks noGrp="1"/>
          </p:cNvSpPr>
          <p:nvPr>
            <p:ph type="sldNum" sz="quarter" idx="10"/>
          </p:nvPr>
        </p:nvSpPr>
        <p:spPr/>
        <p:txBody>
          <a:bodyPr/>
          <a:lstStyle/>
          <a:p>
            <a:fld id="{D3A3E965-48DE-9241-919C-FA4A0593563F}" type="slidenum">
              <a:rPr lang="en-US" smtClean="0"/>
              <a:t>7</a:t>
            </a:fld>
            <a:endParaRPr lang="en-US"/>
          </a:p>
        </p:txBody>
      </p:sp>
    </p:spTree>
    <p:extLst>
      <p:ext uri="{BB962C8B-B14F-4D97-AF65-F5344CB8AC3E}">
        <p14:creationId xmlns:p14="http://schemas.microsoft.com/office/powerpoint/2010/main" val="97840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Any</a:t>
            </a:r>
            <a:r>
              <a:rPr lang="en-US" baseline="0" smtClean="0"/>
              <a:t> questions?</a:t>
            </a:r>
            <a:endParaRPr lang="en-US" dirty="0"/>
          </a:p>
        </p:txBody>
      </p:sp>
      <p:sp>
        <p:nvSpPr>
          <p:cNvPr id="4" name="Slide Number Placeholder 3"/>
          <p:cNvSpPr>
            <a:spLocks noGrp="1"/>
          </p:cNvSpPr>
          <p:nvPr>
            <p:ph type="sldNum" sz="quarter" idx="10"/>
          </p:nvPr>
        </p:nvSpPr>
        <p:spPr/>
        <p:txBody>
          <a:bodyPr/>
          <a:lstStyle/>
          <a:p>
            <a:fld id="{D3A3E965-48DE-9241-919C-FA4A0593563F}" type="slidenum">
              <a:rPr lang="en-US" smtClean="0"/>
              <a:t>8</a:t>
            </a:fld>
            <a:endParaRPr lang="en-US"/>
          </a:p>
        </p:txBody>
      </p:sp>
    </p:spTree>
    <p:extLst>
      <p:ext uri="{BB962C8B-B14F-4D97-AF65-F5344CB8AC3E}">
        <p14:creationId xmlns:p14="http://schemas.microsoft.com/office/powerpoint/2010/main" val="1319081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8/11/18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8/11/18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8/11/18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8/11/18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8/11/18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8/11/18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8/11/18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STATEMENT</a:t>
            </a:r>
            <a:endParaRPr lang="en-US" dirty="0"/>
          </a:p>
        </p:txBody>
      </p:sp>
      <p:sp>
        <p:nvSpPr>
          <p:cNvPr id="3" name="Subtitle 2"/>
          <p:cNvSpPr>
            <a:spLocks noGrp="1"/>
          </p:cNvSpPr>
          <p:nvPr>
            <p:ph type="subTitle" idx="1"/>
          </p:nvPr>
        </p:nvSpPr>
        <p:spPr/>
        <p:txBody>
          <a:bodyPr>
            <a:noAutofit/>
          </a:bodyPr>
          <a:lstStyle/>
          <a:p>
            <a:pPr algn="r"/>
            <a:r>
              <a:rPr lang="en-US" sz="2800" dirty="0" smtClean="0"/>
              <a:t>How to Write for Impact</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4999" y="588498"/>
            <a:ext cx="3844970" cy="3669484"/>
          </a:xfrm>
          <a:prstGeom prst="rect">
            <a:avLst/>
          </a:prstGeom>
        </p:spPr>
      </p:pic>
    </p:spTree>
    <p:extLst>
      <p:ext uri="{BB962C8B-B14F-4D97-AF65-F5344CB8AC3E}">
        <p14:creationId xmlns:p14="http://schemas.microsoft.com/office/powerpoint/2010/main" val="1166398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Record keeping</a:t>
            </a:r>
            <a:endParaRPr lang="en-US" dirty="0"/>
          </a:p>
        </p:txBody>
      </p:sp>
      <p:sp>
        <p:nvSpPr>
          <p:cNvPr id="3" name="Content Placeholder 2"/>
          <p:cNvSpPr>
            <a:spLocks noGrp="1"/>
          </p:cNvSpPr>
          <p:nvPr>
            <p:ph idx="1"/>
          </p:nvPr>
        </p:nvSpPr>
        <p:spPr>
          <a:xfrm>
            <a:off x="827424" y="3617843"/>
            <a:ext cx="10554574" cy="2648459"/>
          </a:xfrm>
        </p:spPr>
        <p:txBody>
          <a:bodyPr>
            <a:noAutofit/>
          </a:bodyPr>
          <a:lstStyle/>
          <a:p>
            <a:r>
              <a:rPr lang="en-US" dirty="0" smtClean="0"/>
              <a:t>Mowed my grandmother’s lawn – Weekly</a:t>
            </a:r>
          </a:p>
          <a:p>
            <a:r>
              <a:rPr lang="en-US" dirty="0" err="1" smtClean="0"/>
              <a:t>Weedeated</a:t>
            </a:r>
            <a:r>
              <a:rPr lang="en-US" dirty="0" smtClean="0"/>
              <a:t> at the church cemetery – Weekly</a:t>
            </a:r>
          </a:p>
          <a:p>
            <a:r>
              <a:rPr lang="en-US" dirty="0" smtClean="0"/>
              <a:t>Mowed the yard for my neighbor who broke her foot – 16 times</a:t>
            </a:r>
          </a:p>
          <a:p>
            <a:r>
              <a:rPr lang="en-US" dirty="0" smtClean="0"/>
              <a:t>Mowed and </a:t>
            </a:r>
            <a:r>
              <a:rPr lang="en-US" dirty="0" err="1" smtClean="0"/>
              <a:t>weedeated</a:t>
            </a:r>
            <a:r>
              <a:rPr lang="en-US" dirty="0" smtClean="0"/>
              <a:t> for my dad – 15 times</a:t>
            </a:r>
          </a:p>
          <a:p>
            <a:r>
              <a:rPr lang="en-US" dirty="0" smtClean="0"/>
              <a:t>Planted petunias around the house</a:t>
            </a:r>
          </a:p>
          <a:p>
            <a:r>
              <a:rPr lang="en-US" dirty="0" smtClean="0"/>
              <a:t>Trimmed hedges</a:t>
            </a:r>
          </a:p>
          <a:p>
            <a:r>
              <a:rPr lang="en-US" dirty="0" smtClean="0"/>
              <a:t>Weeded flowerbeds for my mom and grandmother</a:t>
            </a:r>
          </a:p>
          <a:p>
            <a:r>
              <a:rPr lang="en-US" dirty="0" smtClean="0"/>
              <a:t>Replaced three shrubs in church flower bed</a:t>
            </a:r>
          </a:p>
          <a:p>
            <a:r>
              <a:rPr lang="en-US" dirty="0" err="1" smtClean="0"/>
              <a:t>Bushhogged</a:t>
            </a:r>
            <a:r>
              <a:rPr lang="en-US" dirty="0" smtClean="0"/>
              <a:t> empty lot next to my aunt’s house</a:t>
            </a:r>
          </a:p>
          <a:p>
            <a:endParaRPr lang="en-US" dirty="0" smtClean="0"/>
          </a:p>
          <a:p>
            <a:endParaRPr lang="en-US" dirty="0" smtClean="0"/>
          </a:p>
          <a:p>
            <a:endParaRPr lang="en-US" dirty="0"/>
          </a:p>
        </p:txBody>
      </p:sp>
      <p:sp>
        <p:nvSpPr>
          <p:cNvPr id="4" name="TextBox 3"/>
          <p:cNvSpPr txBox="1"/>
          <p:nvPr/>
        </p:nvSpPr>
        <p:spPr>
          <a:xfrm>
            <a:off x="6095999" y="2564295"/>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How many weeks?</a:t>
            </a:r>
            <a:endParaRPr lang="en-US" i="1" dirty="0">
              <a:solidFill>
                <a:schemeClr val="accent1">
                  <a:lumMod val="60000"/>
                  <a:lumOff val="40000"/>
                </a:schemeClr>
              </a:solidFill>
            </a:endParaRPr>
          </a:p>
        </p:txBody>
      </p:sp>
      <p:sp>
        <p:nvSpPr>
          <p:cNvPr id="5" name="TextBox 4"/>
          <p:cNvSpPr txBox="1"/>
          <p:nvPr/>
        </p:nvSpPr>
        <p:spPr>
          <a:xfrm>
            <a:off x="6553199" y="2953505"/>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How many weeks?</a:t>
            </a:r>
            <a:endParaRPr lang="en-US" i="1" dirty="0">
              <a:solidFill>
                <a:schemeClr val="accent1">
                  <a:lumMod val="60000"/>
                  <a:lumOff val="40000"/>
                </a:schemeClr>
              </a:solidFill>
            </a:endParaRPr>
          </a:p>
        </p:txBody>
      </p:sp>
      <p:sp>
        <p:nvSpPr>
          <p:cNvPr id="6" name="TextBox 5"/>
          <p:cNvSpPr txBox="1"/>
          <p:nvPr/>
        </p:nvSpPr>
        <p:spPr>
          <a:xfrm>
            <a:off x="8461512" y="3342715"/>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GOOD!</a:t>
            </a:r>
            <a:endParaRPr lang="en-US" i="1" dirty="0">
              <a:solidFill>
                <a:schemeClr val="accent1">
                  <a:lumMod val="60000"/>
                  <a:lumOff val="40000"/>
                </a:schemeClr>
              </a:solidFill>
            </a:endParaRPr>
          </a:p>
        </p:txBody>
      </p:sp>
      <p:sp>
        <p:nvSpPr>
          <p:cNvPr id="7" name="TextBox 6"/>
          <p:cNvSpPr txBox="1"/>
          <p:nvPr/>
        </p:nvSpPr>
        <p:spPr>
          <a:xfrm>
            <a:off x="5486399" y="4171841"/>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How many petunias?</a:t>
            </a:r>
            <a:endParaRPr lang="en-US" i="1" dirty="0">
              <a:solidFill>
                <a:schemeClr val="accent1">
                  <a:lumMod val="60000"/>
                  <a:lumOff val="40000"/>
                </a:schemeClr>
              </a:solidFill>
            </a:endParaRPr>
          </a:p>
        </p:txBody>
      </p:sp>
      <p:sp>
        <p:nvSpPr>
          <p:cNvPr id="8" name="TextBox 7"/>
          <p:cNvSpPr txBox="1"/>
          <p:nvPr/>
        </p:nvSpPr>
        <p:spPr>
          <a:xfrm>
            <a:off x="3458817" y="4572740"/>
            <a:ext cx="8335618" cy="369332"/>
          </a:xfrm>
          <a:prstGeom prst="rect">
            <a:avLst/>
          </a:prstGeom>
          <a:noFill/>
        </p:spPr>
        <p:txBody>
          <a:bodyPr wrap="square" rtlCol="0">
            <a:spAutoFit/>
          </a:bodyPr>
          <a:lstStyle/>
          <a:p>
            <a:r>
              <a:rPr lang="en-US" i="1" dirty="0" smtClean="0">
                <a:solidFill>
                  <a:schemeClr val="accent1">
                    <a:lumMod val="60000"/>
                    <a:lumOff val="40000"/>
                  </a:schemeClr>
                </a:solidFill>
              </a:rPr>
              <a:t>What unit do you use?  Times?  Number of hedges?  Length?</a:t>
            </a:r>
            <a:endParaRPr lang="en-US" i="1" dirty="0">
              <a:solidFill>
                <a:schemeClr val="accent1">
                  <a:lumMod val="60000"/>
                  <a:lumOff val="40000"/>
                </a:schemeClr>
              </a:solidFill>
            </a:endParaRPr>
          </a:p>
        </p:txBody>
      </p:sp>
      <p:sp>
        <p:nvSpPr>
          <p:cNvPr id="9" name="TextBox 8"/>
          <p:cNvSpPr txBox="1"/>
          <p:nvPr/>
        </p:nvSpPr>
        <p:spPr>
          <a:xfrm>
            <a:off x="7354956" y="4993153"/>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How many times?</a:t>
            </a:r>
            <a:endParaRPr lang="en-US" i="1" dirty="0">
              <a:solidFill>
                <a:schemeClr val="accent1">
                  <a:lumMod val="60000"/>
                  <a:lumOff val="40000"/>
                </a:schemeClr>
              </a:solidFill>
            </a:endParaRPr>
          </a:p>
        </p:txBody>
      </p:sp>
      <p:sp>
        <p:nvSpPr>
          <p:cNvPr id="10" name="TextBox 9"/>
          <p:cNvSpPr txBox="1"/>
          <p:nvPr/>
        </p:nvSpPr>
        <p:spPr>
          <a:xfrm>
            <a:off x="6268278" y="5392484"/>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GOOD!</a:t>
            </a:r>
            <a:endParaRPr lang="en-US" i="1" dirty="0">
              <a:solidFill>
                <a:schemeClr val="accent1">
                  <a:lumMod val="60000"/>
                  <a:lumOff val="40000"/>
                </a:schemeClr>
              </a:solidFill>
            </a:endParaRPr>
          </a:p>
        </p:txBody>
      </p:sp>
      <p:sp>
        <p:nvSpPr>
          <p:cNvPr id="11" name="TextBox 10"/>
          <p:cNvSpPr txBox="1"/>
          <p:nvPr/>
        </p:nvSpPr>
        <p:spPr>
          <a:xfrm>
            <a:off x="6838122" y="5791815"/>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How many times?  Size of lot?</a:t>
            </a:r>
            <a:endParaRPr lang="en-US" i="1" dirty="0">
              <a:solidFill>
                <a:schemeClr val="accent1">
                  <a:lumMod val="60000"/>
                  <a:lumOff val="40000"/>
                </a:schemeClr>
              </a:solidFill>
            </a:endParaRPr>
          </a:p>
        </p:txBody>
      </p:sp>
      <p:sp>
        <p:nvSpPr>
          <p:cNvPr id="12" name="TextBox 11"/>
          <p:cNvSpPr txBox="1"/>
          <p:nvPr/>
        </p:nvSpPr>
        <p:spPr>
          <a:xfrm>
            <a:off x="6705599" y="3761185"/>
            <a:ext cx="3511826" cy="369332"/>
          </a:xfrm>
          <a:prstGeom prst="rect">
            <a:avLst/>
          </a:prstGeom>
          <a:noFill/>
        </p:spPr>
        <p:txBody>
          <a:bodyPr wrap="square" rtlCol="0">
            <a:spAutoFit/>
          </a:bodyPr>
          <a:lstStyle/>
          <a:p>
            <a:r>
              <a:rPr lang="en-US" i="1" dirty="0" smtClean="0">
                <a:solidFill>
                  <a:schemeClr val="accent1">
                    <a:lumMod val="60000"/>
                    <a:lumOff val="40000"/>
                  </a:schemeClr>
                </a:solidFill>
              </a:rPr>
              <a:t>GOOD!</a:t>
            </a:r>
            <a:endParaRPr lang="en-US" i="1" dirty="0">
              <a:solidFill>
                <a:schemeClr val="accent1">
                  <a:lumMod val="60000"/>
                  <a:lumOff val="40000"/>
                </a:schemeClr>
              </a:solidFill>
            </a:endParaRPr>
          </a:p>
        </p:txBody>
      </p:sp>
    </p:spTree>
    <p:extLst>
      <p:ext uri="{BB962C8B-B14F-4D97-AF65-F5344CB8AC3E}">
        <p14:creationId xmlns:p14="http://schemas.microsoft.com/office/powerpoint/2010/main" val="1868237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are Important!</a:t>
            </a:r>
            <a:endParaRPr lang="en-US" dirty="0"/>
          </a:p>
        </p:txBody>
      </p:sp>
      <p:sp>
        <p:nvSpPr>
          <p:cNvPr id="3" name="Content Placeholder 2"/>
          <p:cNvSpPr>
            <a:spLocks noGrp="1"/>
          </p:cNvSpPr>
          <p:nvPr>
            <p:ph idx="1"/>
          </p:nvPr>
        </p:nvSpPr>
        <p:spPr>
          <a:xfrm>
            <a:off x="827424" y="3617843"/>
            <a:ext cx="10554574" cy="2648459"/>
          </a:xfrm>
        </p:spPr>
        <p:txBody>
          <a:bodyPr>
            <a:noAutofit/>
          </a:bodyPr>
          <a:lstStyle/>
          <a:p>
            <a:r>
              <a:rPr lang="en-US" dirty="0" smtClean="0"/>
              <a:t>Mowed my grandmother’s lawn – 32 times</a:t>
            </a:r>
          </a:p>
          <a:p>
            <a:r>
              <a:rPr lang="en-US" dirty="0" err="1" smtClean="0"/>
              <a:t>Weedeated</a:t>
            </a:r>
            <a:r>
              <a:rPr lang="en-US" dirty="0" smtClean="0"/>
              <a:t> at the church cemetery – 8 times</a:t>
            </a:r>
          </a:p>
          <a:p>
            <a:r>
              <a:rPr lang="en-US" dirty="0" smtClean="0"/>
              <a:t>Mowed the yard for my neighbor who broke her foot – 16 times</a:t>
            </a:r>
          </a:p>
          <a:p>
            <a:r>
              <a:rPr lang="en-US" dirty="0" smtClean="0"/>
              <a:t>Mowed and </a:t>
            </a:r>
            <a:r>
              <a:rPr lang="en-US" dirty="0" err="1" smtClean="0"/>
              <a:t>weedeated</a:t>
            </a:r>
            <a:r>
              <a:rPr lang="en-US" dirty="0" smtClean="0"/>
              <a:t> for my dad – 15 times</a:t>
            </a:r>
          </a:p>
          <a:p>
            <a:r>
              <a:rPr lang="en-US" dirty="0" smtClean="0"/>
              <a:t>Planted petunias around the house – 18 petunias</a:t>
            </a:r>
          </a:p>
          <a:p>
            <a:r>
              <a:rPr lang="en-US" dirty="0" smtClean="0"/>
              <a:t>Trimmed four hedges of shrubs </a:t>
            </a:r>
          </a:p>
          <a:p>
            <a:r>
              <a:rPr lang="en-US" dirty="0" smtClean="0"/>
              <a:t>Weeded seven flowerbeds for my mom and grandmother </a:t>
            </a:r>
          </a:p>
          <a:p>
            <a:r>
              <a:rPr lang="en-US" dirty="0" smtClean="0"/>
              <a:t>Replaced three shrubs in church flower bed</a:t>
            </a:r>
          </a:p>
          <a:p>
            <a:r>
              <a:rPr lang="en-US" dirty="0" err="1" smtClean="0"/>
              <a:t>Bushhogged</a:t>
            </a:r>
            <a:r>
              <a:rPr lang="en-US" dirty="0" smtClean="0"/>
              <a:t> one-acre empty lot next to my aunt’s house</a:t>
            </a:r>
          </a:p>
          <a:p>
            <a:endParaRPr lang="en-US" dirty="0" smtClean="0"/>
          </a:p>
          <a:p>
            <a:endParaRPr lang="en-US" dirty="0" smtClean="0"/>
          </a:p>
          <a:p>
            <a:endParaRPr lang="en-US" dirty="0"/>
          </a:p>
        </p:txBody>
      </p:sp>
    </p:spTree>
    <p:extLst>
      <p:ext uri="{BB962C8B-B14F-4D97-AF65-F5344CB8AC3E}">
        <p14:creationId xmlns:p14="http://schemas.microsoft.com/office/powerpoint/2010/main" val="69915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Commonalities</a:t>
            </a:r>
            <a:endParaRPr lang="en-US" dirty="0"/>
          </a:p>
        </p:txBody>
      </p:sp>
      <p:sp>
        <p:nvSpPr>
          <p:cNvPr id="3" name="Content Placeholder 2"/>
          <p:cNvSpPr>
            <a:spLocks noGrp="1"/>
          </p:cNvSpPr>
          <p:nvPr>
            <p:ph idx="1"/>
          </p:nvPr>
        </p:nvSpPr>
        <p:spPr>
          <a:xfrm>
            <a:off x="827424" y="3829875"/>
            <a:ext cx="10554574" cy="2648459"/>
          </a:xfrm>
        </p:spPr>
        <p:txBody>
          <a:bodyPr>
            <a:noAutofit/>
          </a:bodyPr>
          <a:lstStyle/>
          <a:p>
            <a:r>
              <a:rPr lang="en-US" sz="2400" b="1" dirty="0" smtClean="0">
                <a:solidFill>
                  <a:schemeClr val="accent6"/>
                </a:solidFill>
              </a:rPr>
              <a:t>Mowed</a:t>
            </a:r>
            <a:r>
              <a:rPr lang="en-US" dirty="0" smtClean="0"/>
              <a:t> my grandmother’s lawn – 32 times</a:t>
            </a:r>
          </a:p>
          <a:p>
            <a:r>
              <a:rPr lang="en-US" dirty="0" err="1" smtClean="0"/>
              <a:t>Weedeated</a:t>
            </a:r>
            <a:r>
              <a:rPr lang="en-US" dirty="0" smtClean="0"/>
              <a:t> at the church cemetery – 8 times</a:t>
            </a:r>
          </a:p>
          <a:p>
            <a:r>
              <a:rPr lang="en-US" sz="2400" b="1" dirty="0" smtClean="0">
                <a:solidFill>
                  <a:schemeClr val="accent6"/>
                </a:solidFill>
              </a:rPr>
              <a:t>Mowed</a:t>
            </a:r>
            <a:r>
              <a:rPr lang="en-US" dirty="0" smtClean="0"/>
              <a:t> the yard for my neighbor who broke her foot – 16 times</a:t>
            </a:r>
          </a:p>
          <a:p>
            <a:r>
              <a:rPr lang="en-US" sz="2400" b="1" dirty="0" smtClean="0">
                <a:solidFill>
                  <a:schemeClr val="accent6"/>
                </a:solidFill>
              </a:rPr>
              <a:t>Mowed</a:t>
            </a:r>
            <a:r>
              <a:rPr lang="en-US" dirty="0" smtClean="0"/>
              <a:t> and </a:t>
            </a:r>
            <a:r>
              <a:rPr lang="en-US" dirty="0" err="1" smtClean="0"/>
              <a:t>weedeated</a:t>
            </a:r>
            <a:r>
              <a:rPr lang="en-US" dirty="0" smtClean="0"/>
              <a:t> for my dad – 15 times</a:t>
            </a:r>
          </a:p>
          <a:p>
            <a:r>
              <a:rPr lang="en-US" dirty="0" smtClean="0"/>
              <a:t>Planted petunias at nursing home and grandmother’s house – 22 petunias</a:t>
            </a:r>
          </a:p>
          <a:p>
            <a:r>
              <a:rPr lang="en-US" dirty="0" smtClean="0"/>
              <a:t>Trimmed four hedges of shrubs </a:t>
            </a:r>
          </a:p>
          <a:p>
            <a:r>
              <a:rPr lang="en-US" dirty="0" smtClean="0"/>
              <a:t>Weeded seven flowerbeds for my mom and grandmother twice</a:t>
            </a:r>
          </a:p>
          <a:p>
            <a:r>
              <a:rPr lang="en-US" dirty="0" smtClean="0"/>
              <a:t>Replaced three shrubs in church flower bed</a:t>
            </a:r>
          </a:p>
          <a:p>
            <a:r>
              <a:rPr lang="en-US" dirty="0" err="1" smtClean="0"/>
              <a:t>Bushhogged</a:t>
            </a:r>
            <a:r>
              <a:rPr lang="en-US" dirty="0" smtClean="0"/>
              <a:t> one-acre empty lot next to my aunt’s house</a:t>
            </a:r>
          </a:p>
          <a:p>
            <a:r>
              <a:rPr lang="en-US" dirty="0" smtClean="0"/>
              <a:t>Procured eight ferns and 14 annuals for parent’s flowerbeds.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202047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Commonalities </a:t>
            </a:r>
            <a:r>
              <a:rPr lang="is-IS" dirty="0" smtClean="0"/>
              <a:t>… and Add!</a:t>
            </a:r>
            <a:endParaRPr lang="en-US" dirty="0"/>
          </a:p>
        </p:txBody>
      </p:sp>
      <p:sp>
        <p:nvSpPr>
          <p:cNvPr id="3" name="Content Placeholder 2"/>
          <p:cNvSpPr>
            <a:spLocks noGrp="1"/>
          </p:cNvSpPr>
          <p:nvPr>
            <p:ph idx="1"/>
          </p:nvPr>
        </p:nvSpPr>
        <p:spPr>
          <a:xfrm>
            <a:off x="827424" y="3829875"/>
            <a:ext cx="10554574" cy="2648459"/>
          </a:xfrm>
        </p:spPr>
        <p:txBody>
          <a:bodyPr>
            <a:noAutofit/>
          </a:bodyPr>
          <a:lstStyle/>
          <a:p>
            <a:r>
              <a:rPr lang="en-US" sz="2400" b="1" dirty="0" smtClean="0">
                <a:solidFill>
                  <a:schemeClr val="accent6"/>
                </a:solidFill>
              </a:rPr>
              <a:t>Mowed</a:t>
            </a:r>
            <a:r>
              <a:rPr lang="en-US" dirty="0" smtClean="0"/>
              <a:t> my grandmother’s lawn – 32 times</a:t>
            </a:r>
          </a:p>
          <a:p>
            <a:r>
              <a:rPr lang="en-US" dirty="0" err="1" smtClean="0"/>
              <a:t>Weedeated</a:t>
            </a:r>
            <a:r>
              <a:rPr lang="en-US" dirty="0" smtClean="0"/>
              <a:t> at the church cemetery – 8 times</a:t>
            </a:r>
          </a:p>
          <a:p>
            <a:r>
              <a:rPr lang="en-US" sz="2400" b="1" dirty="0" smtClean="0">
                <a:solidFill>
                  <a:schemeClr val="accent6"/>
                </a:solidFill>
              </a:rPr>
              <a:t>Mowed</a:t>
            </a:r>
            <a:r>
              <a:rPr lang="en-US" dirty="0" smtClean="0"/>
              <a:t> the yard for my neighbor who broke her foot – 16 times</a:t>
            </a:r>
          </a:p>
          <a:p>
            <a:r>
              <a:rPr lang="en-US" sz="2400" b="1" dirty="0" smtClean="0">
                <a:solidFill>
                  <a:schemeClr val="accent6"/>
                </a:solidFill>
              </a:rPr>
              <a:t>Mowed</a:t>
            </a:r>
            <a:r>
              <a:rPr lang="en-US" dirty="0" smtClean="0"/>
              <a:t> and </a:t>
            </a:r>
            <a:r>
              <a:rPr lang="en-US" dirty="0" err="1" smtClean="0"/>
              <a:t>weedeated</a:t>
            </a:r>
            <a:r>
              <a:rPr lang="en-US" dirty="0" smtClean="0"/>
              <a:t> for my dad – 15 times</a:t>
            </a:r>
          </a:p>
          <a:p>
            <a:r>
              <a:rPr lang="en-US" sz="2400" b="1" dirty="0" smtClean="0">
                <a:solidFill>
                  <a:srgbClr val="92D050"/>
                </a:solidFill>
              </a:rPr>
              <a:t>Planted petunias </a:t>
            </a:r>
            <a:r>
              <a:rPr lang="en-US" dirty="0" smtClean="0"/>
              <a:t>at nursing home and grandmother’s house – 22 petunias</a:t>
            </a:r>
          </a:p>
          <a:p>
            <a:r>
              <a:rPr lang="en-US" dirty="0" smtClean="0"/>
              <a:t>Trimmed four hedges of shrubs </a:t>
            </a:r>
          </a:p>
          <a:p>
            <a:r>
              <a:rPr lang="en-US" dirty="0" smtClean="0"/>
              <a:t>Weeded seven flowerbeds for my mom and grandmother twice</a:t>
            </a:r>
          </a:p>
          <a:p>
            <a:r>
              <a:rPr lang="en-US" dirty="0" smtClean="0"/>
              <a:t>Replaced three shrubs in church flower bed</a:t>
            </a:r>
          </a:p>
          <a:p>
            <a:r>
              <a:rPr lang="en-US" dirty="0" err="1" smtClean="0"/>
              <a:t>Bushhogged</a:t>
            </a:r>
            <a:r>
              <a:rPr lang="en-US" dirty="0" smtClean="0"/>
              <a:t> one-acre empty lot next to my aunt’s house</a:t>
            </a:r>
          </a:p>
          <a:p>
            <a:r>
              <a:rPr lang="en-US" sz="2400" b="1" dirty="0" smtClean="0">
                <a:solidFill>
                  <a:srgbClr val="92D050"/>
                </a:solidFill>
              </a:rPr>
              <a:t>Procured eight ferns and 14 annuals </a:t>
            </a:r>
            <a:r>
              <a:rPr lang="en-US" dirty="0" smtClean="0"/>
              <a:t>for parent’s flowerbeds.</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9212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9929" y="1272209"/>
            <a:ext cx="10071653" cy="461175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099929" y="901148"/>
            <a:ext cx="10177669" cy="246221"/>
          </a:xfrm>
          <a:prstGeom prst="rect">
            <a:avLst/>
          </a:prstGeom>
          <a:noFill/>
        </p:spPr>
        <p:txBody>
          <a:bodyPr wrap="square" rtlCol="0">
            <a:spAutoFit/>
          </a:bodyPr>
          <a:lstStyle/>
          <a:p>
            <a:r>
              <a:rPr lang="en-US" sz="1000" b="1" dirty="0" smtClean="0">
                <a:ea typeface="a_WritOtl" charset="0"/>
                <a:cs typeface="a_WritOtl" charset="0"/>
              </a:rPr>
              <a:t>C. Friends and Family:  </a:t>
            </a:r>
            <a:r>
              <a:rPr lang="en-US" sz="1000" i="1" dirty="0" smtClean="0">
                <a:ea typeface="a_WritOtl" charset="0"/>
                <a:cs typeface="a_WritOtl" charset="0"/>
              </a:rPr>
              <a:t>List activities which contributed to the welfare and/or understanding of friends and family.</a:t>
            </a:r>
            <a:endParaRPr lang="en-US" sz="1000" i="1" dirty="0">
              <a:ea typeface="a_WritOtl" charset="0"/>
              <a:cs typeface="a_WritOtl" charset="0"/>
            </a:endParaRPr>
          </a:p>
        </p:txBody>
      </p:sp>
      <p:sp>
        <p:nvSpPr>
          <p:cNvPr id="4" name="Rectangle 3"/>
          <p:cNvSpPr/>
          <p:nvPr/>
        </p:nvSpPr>
        <p:spPr>
          <a:xfrm>
            <a:off x="1298713" y="1484243"/>
            <a:ext cx="9634330" cy="7421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058400" y="6008805"/>
            <a:ext cx="4949685" cy="246221"/>
          </a:xfrm>
          <a:prstGeom prst="rect">
            <a:avLst/>
          </a:prstGeom>
          <a:noFill/>
        </p:spPr>
        <p:txBody>
          <a:bodyPr wrap="square" rtlCol="0">
            <a:spAutoFit/>
          </a:bodyPr>
          <a:lstStyle/>
          <a:p>
            <a:r>
              <a:rPr lang="en-US" sz="1000" i="1" smtClean="0">
                <a:ea typeface="a_WritOtl" charset="0"/>
                <a:cs typeface="a_WritOtl" charset="0"/>
              </a:rPr>
              <a:t>• NOT TO SCALE</a:t>
            </a:r>
            <a:endParaRPr lang="en-US" sz="1000" i="1" dirty="0">
              <a:ea typeface="a_WritOtl" charset="0"/>
              <a:cs typeface="a_WritOtl" charset="0"/>
            </a:endParaRPr>
          </a:p>
        </p:txBody>
      </p:sp>
      <p:cxnSp>
        <p:nvCxnSpPr>
          <p:cNvPr id="7" name="Straight Connector 6"/>
          <p:cNvCxnSpPr/>
          <p:nvPr/>
        </p:nvCxnSpPr>
        <p:spPr>
          <a:xfrm flipV="1">
            <a:off x="1298713" y="2796210"/>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298713" y="3384876"/>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298713" y="3973542"/>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1298713" y="4535704"/>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298713" y="5124370"/>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298713" y="5713036"/>
            <a:ext cx="9634330" cy="2650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298713" y="1484243"/>
            <a:ext cx="9634330" cy="4228793"/>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p:cNvCxnSpPr/>
          <p:nvPr/>
        </p:nvCxnSpPr>
        <p:spPr>
          <a:xfrm>
            <a:off x="4492485" y="2055436"/>
            <a:ext cx="0" cy="36576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492485" y="1513241"/>
            <a:ext cx="9940" cy="7208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638259" y="2393912"/>
            <a:ext cx="6149010" cy="276999"/>
          </a:xfrm>
          <a:prstGeom prst="rect">
            <a:avLst/>
          </a:prstGeom>
          <a:noFill/>
        </p:spPr>
        <p:txBody>
          <a:bodyPr wrap="square" rtlCol="0">
            <a:spAutoFit/>
          </a:bodyPr>
          <a:lstStyle/>
          <a:p>
            <a:r>
              <a:rPr lang="en-US" sz="1200" dirty="0" smtClean="0">
                <a:solidFill>
                  <a:schemeClr val="bg1"/>
                </a:solidFill>
              </a:rPr>
              <a:t>Mowed four (4) </a:t>
            </a:r>
            <a:r>
              <a:rPr lang="en-US" sz="1200" smtClean="0">
                <a:solidFill>
                  <a:schemeClr val="bg1"/>
                </a:solidFill>
              </a:rPr>
              <a:t>lawns a total of 63 times</a:t>
            </a:r>
            <a:endParaRPr lang="en-US" sz="1200" dirty="0">
              <a:solidFill>
                <a:schemeClr val="bg1"/>
              </a:solidFill>
            </a:endParaRPr>
          </a:p>
        </p:txBody>
      </p:sp>
      <p:sp>
        <p:nvSpPr>
          <p:cNvPr id="22" name="TextBox 21"/>
          <p:cNvSpPr txBox="1"/>
          <p:nvPr/>
        </p:nvSpPr>
        <p:spPr>
          <a:xfrm>
            <a:off x="1444486" y="1750533"/>
            <a:ext cx="2902226" cy="246221"/>
          </a:xfrm>
          <a:prstGeom prst="rect">
            <a:avLst/>
          </a:prstGeom>
          <a:noFill/>
        </p:spPr>
        <p:txBody>
          <a:bodyPr wrap="square" rtlCol="0">
            <a:spAutoFit/>
          </a:bodyPr>
          <a:lstStyle/>
          <a:p>
            <a:r>
              <a:rPr lang="en-US" sz="1000" dirty="0" smtClean="0"/>
              <a:t>Type of Project or </a:t>
            </a:r>
            <a:r>
              <a:rPr lang="en-US" sz="1000" dirty="0" err="1" smtClean="0"/>
              <a:t>Actiivty</a:t>
            </a:r>
            <a:endParaRPr lang="en-US" sz="1000" dirty="0"/>
          </a:p>
        </p:txBody>
      </p:sp>
      <p:sp>
        <p:nvSpPr>
          <p:cNvPr id="23" name="TextBox 22"/>
          <p:cNvSpPr txBox="1"/>
          <p:nvPr/>
        </p:nvSpPr>
        <p:spPr>
          <a:xfrm>
            <a:off x="4701209" y="1763177"/>
            <a:ext cx="6059556" cy="246221"/>
          </a:xfrm>
          <a:prstGeom prst="rect">
            <a:avLst/>
          </a:prstGeom>
          <a:noFill/>
        </p:spPr>
        <p:txBody>
          <a:bodyPr wrap="square" rtlCol="0">
            <a:spAutoFit/>
          </a:bodyPr>
          <a:lstStyle/>
          <a:p>
            <a:r>
              <a:rPr lang="en-US" sz="1000" dirty="0" smtClean="0"/>
              <a:t>Size and Scope of What You Did</a:t>
            </a:r>
            <a:endParaRPr lang="en-US" sz="1000" dirty="0"/>
          </a:p>
        </p:txBody>
      </p:sp>
      <p:sp>
        <p:nvSpPr>
          <p:cNvPr id="24" name="TextBox 23"/>
          <p:cNvSpPr txBox="1"/>
          <p:nvPr/>
        </p:nvSpPr>
        <p:spPr>
          <a:xfrm>
            <a:off x="1444486" y="2393912"/>
            <a:ext cx="2875721" cy="276999"/>
          </a:xfrm>
          <a:prstGeom prst="rect">
            <a:avLst/>
          </a:prstGeom>
          <a:noFill/>
        </p:spPr>
        <p:txBody>
          <a:bodyPr wrap="square" rtlCol="0">
            <a:spAutoFit/>
          </a:bodyPr>
          <a:lstStyle/>
          <a:p>
            <a:r>
              <a:rPr lang="en-US" sz="1200" smtClean="0">
                <a:solidFill>
                  <a:schemeClr val="bg1"/>
                </a:solidFill>
              </a:rPr>
              <a:t>Lawnmowing</a:t>
            </a:r>
            <a:endParaRPr lang="en-US" sz="1200" dirty="0">
              <a:solidFill>
                <a:schemeClr val="bg1"/>
              </a:solidFill>
            </a:endParaRPr>
          </a:p>
        </p:txBody>
      </p:sp>
      <p:sp>
        <p:nvSpPr>
          <p:cNvPr id="25" name="TextBox 24"/>
          <p:cNvSpPr txBox="1"/>
          <p:nvPr/>
        </p:nvSpPr>
        <p:spPr>
          <a:xfrm>
            <a:off x="1378225" y="2983037"/>
            <a:ext cx="2875721" cy="276999"/>
          </a:xfrm>
          <a:prstGeom prst="rect">
            <a:avLst/>
          </a:prstGeom>
          <a:noFill/>
        </p:spPr>
        <p:txBody>
          <a:bodyPr wrap="square" rtlCol="0">
            <a:spAutoFit/>
          </a:bodyPr>
          <a:lstStyle/>
          <a:p>
            <a:r>
              <a:rPr lang="en-US" sz="1200" dirty="0" smtClean="0">
                <a:solidFill>
                  <a:schemeClr val="bg1"/>
                </a:solidFill>
              </a:rPr>
              <a:t>Weed Eating</a:t>
            </a:r>
            <a:endParaRPr lang="en-US" sz="1200" dirty="0">
              <a:solidFill>
                <a:schemeClr val="bg1"/>
              </a:solidFill>
            </a:endParaRPr>
          </a:p>
        </p:txBody>
      </p:sp>
      <p:sp>
        <p:nvSpPr>
          <p:cNvPr id="26" name="TextBox 25"/>
          <p:cNvSpPr txBox="1"/>
          <p:nvPr/>
        </p:nvSpPr>
        <p:spPr>
          <a:xfrm>
            <a:off x="1378225" y="3591340"/>
            <a:ext cx="2875721" cy="276999"/>
          </a:xfrm>
          <a:prstGeom prst="rect">
            <a:avLst/>
          </a:prstGeom>
          <a:noFill/>
        </p:spPr>
        <p:txBody>
          <a:bodyPr wrap="square" rtlCol="0">
            <a:spAutoFit/>
          </a:bodyPr>
          <a:lstStyle/>
          <a:p>
            <a:r>
              <a:rPr lang="en-US" sz="1200" dirty="0" smtClean="0">
                <a:solidFill>
                  <a:schemeClr val="bg1"/>
                </a:solidFill>
              </a:rPr>
              <a:t>Landscaping</a:t>
            </a:r>
            <a:endParaRPr lang="en-US" sz="1200" dirty="0">
              <a:solidFill>
                <a:schemeClr val="bg1"/>
              </a:solidFill>
            </a:endParaRPr>
          </a:p>
        </p:txBody>
      </p:sp>
      <p:sp>
        <p:nvSpPr>
          <p:cNvPr id="27" name="TextBox 26"/>
          <p:cNvSpPr txBox="1"/>
          <p:nvPr/>
        </p:nvSpPr>
        <p:spPr>
          <a:xfrm>
            <a:off x="1444485" y="4152688"/>
            <a:ext cx="2875721" cy="276999"/>
          </a:xfrm>
          <a:prstGeom prst="rect">
            <a:avLst/>
          </a:prstGeom>
          <a:noFill/>
        </p:spPr>
        <p:txBody>
          <a:bodyPr wrap="square" rtlCol="0">
            <a:spAutoFit/>
          </a:bodyPr>
          <a:lstStyle/>
          <a:p>
            <a:r>
              <a:rPr lang="en-US" sz="1200" dirty="0" smtClean="0">
                <a:solidFill>
                  <a:schemeClr val="bg1"/>
                </a:solidFill>
              </a:rPr>
              <a:t>Flowerbed Maintenance</a:t>
            </a:r>
            <a:endParaRPr lang="en-US" sz="1200" dirty="0">
              <a:solidFill>
                <a:schemeClr val="bg1"/>
              </a:solidFill>
            </a:endParaRPr>
          </a:p>
        </p:txBody>
      </p:sp>
      <p:sp>
        <p:nvSpPr>
          <p:cNvPr id="28" name="TextBox 27"/>
          <p:cNvSpPr txBox="1"/>
          <p:nvPr/>
        </p:nvSpPr>
        <p:spPr>
          <a:xfrm>
            <a:off x="4638259" y="2965933"/>
            <a:ext cx="6149010" cy="276999"/>
          </a:xfrm>
          <a:prstGeom prst="rect">
            <a:avLst/>
          </a:prstGeom>
          <a:noFill/>
        </p:spPr>
        <p:txBody>
          <a:bodyPr wrap="square" rtlCol="0">
            <a:spAutoFit/>
          </a:bodyPr>
          <a:lstStyle/>
          <a:p>
            <a:r>
              <a:rPr lang="en-US" sz="1200" dirty="0" smtClean="0">
                <a:solidFill>
                  <a:schemeClr val="bg1"/>
                </a:solidFill>
              </a:rPr>
              <a:t>Provided 15 weed eating services for parent’s yard</a:t>
            </a:r>
            <a:endParaRPr lang="en-US" sz="1200" dirty="0">
              <a:solidFill>
                <a:schemeClr val="bg1"/>
              </a:solidFill>
            </a:endParaRPr>
          </a:p>
        </p:txBody>
      </p:sp>
      <p:sp>
        <p:nvSpPr>
          <p:cNvPr id="30" name="TextBox 29"/>
          <p:cNvSpPr txBox="1"/>
          <p:nvPr/>
        </p:nvSpPr>
        <p:spPr>
          <a:xfrm>
            <a:off x="4638259" y="4147956"/>
            <a:ext cx="6149010" cy="276999"/>
          </a:xfrm>
          <a:prstGeom prst="rect">
            <a:avLst/>
          </a:prstGeom>
          <a:noFill/>
        </p:spPr>
        <p:txBody>
          <a:bodyPr wrap="square" rtlCol="0">
            <a:spAutoFit/>
          </a:bodyPr>
          <a:lstStyle/>
          <a:p>
            <a:r>
              <a:rPr lang="en-US" sz="1200" dirty="0">
                <a:solidFill>
                  <a:schemeClr val="bg1"/>
                </a:solidFill>
              </a:rPr>
              <a:t>W</a:t>
            </a:r>
            <a:r>
              <a:rPr lang="en-US" sz="1200" dirty="0" smtClean="0">
                <a:solidFill>
                  <a:schemeClr val="bg1"/>
                </a:solidFill>
              </a:rPr>
              <a:t>eeded seven (7) beds/trimmed four (4) hedges for grandmother/parents twice</a:t>
            </a:r>
            <a:endParaRPr lang="en-US" sz="1200" dirty="0">
              <a:solidFill>
                <a:schemeClr val="bg1"/>
              </a:solidFill>
            </a:endParaRPr>
          </a:p>
        </p:txBody>
      </p:sp>
      <p:sp>
        <p:nvSpPr>
          <p:cNvPr id="31" name="TextBox 30"/>
          <p:cNvSpPr txBox="1"/>
          <p:nvPr/>
        </p:nvSpPr>
        <p:spPr>
          <a:xfrm>
            <a:off x="4656482" y="3583658"/>
            <a:ext cx="6149010" cy="276999"/>
          </a:xfrm>
          <a:prstGeom prst="rect">
            <a:avLst/>
          </a:prstGeom>
          <a:noFill/>
        </p:spPr>
        <p:txBody>
          <a:bodyPr wrap="square" rtlCol="0">
            <a:spAutoFit/>
          </a:bodyPr>
          <a:lstStyle/>
          <a:p>
            <a:r>
              <a:rPr lang="en-US" sz="1200" dirty="0" smtClean="0">
                <a:solidFill>
                  <a:schemeClr val="bg1"/>
                </a:solidFill>
              </a:rPr>
              <a:t>Procured and planted 40 plants in parent’s grandparent’s seven flowerbeds.</a:t>
            </a:r>
            <a:endParaRPr lang="en-US" sz="1200" dirty="0">
              <a:solidFill>
                <a:schemeClr val="bg1"/>
              </a:solidFill>
            </a:endParaRPr>
          </a:p>
        </p:txBody>
      </p:sp>
    </p:spTree>
    <p:extLst>
      <p:ext uri="{BB962C8B-B14F-4D97-AF65-F5344CB8AC3E}">
        <p14:creationId xmlns:p14="http://schemas.microsoft.com/office/powerpoint/2010/main" val="800323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sz="half" idx="1"/>
          </p:nvPr>
        </p:nvSpPr>
        <p:spPr>
          <a:xfrm>
            <a:off x="818712" y="2222287"/>
            <a:ext cx="10563286" cy="4350791"/>
          </a:xfrm>
        </p:spPr>
        <p:txBody>
          <a:bodyPr>
            <a:normAutofit/>
          </a:bodyPr>
          <a:lstStyle/>
          <a:p>
            <a:r>
              <a:rPr lang="en-US" dirty="0" smtClean="0"/>
              <a:t>Lead as “Belle” in ”Beauty and the Best” community playhouse plan</a:t>
            </a:r>
          </a:p>
          <a:p>
            <a:r>
              <a:rPr lang="en-US" dirty="0"/>
              <a:t>4-H sub-regional speaking contest finalist</a:t>
            </a:r>
          </a:p>
          <a:p>
            <a:r>
              <a:rPr lang="en-US" dirty="0"/>
              <a:t>4-H regional public speaking </a:t>
            </a:r>
            <a:r>
              <a:rPr lang="en-US" dirty="0" smtClean="0"/>
              <a:t>finalist</a:t>
            </a:r>
          </a:p>
          <a:p>
            <a:r>
              <a:rPr lang="en-US" dirty="0" smtClean="0"/>
              <a:t>Tennessee High School Speech and Drama League (THSSDL) 2</a:t>
            </a:r>
            <a:r>
              <a:rPr lang="en-US" baseline="30000" dirty="0" smtClean="0"/>
              <a:t>nd</a:t>
            </a:r>
            <a:r>
              <a:rPr lang="en-US" dirty="0" smtClean="0"/>
              <a:t> place in Original Oratory at Sample County contest</a:t>
            </a:r>
          </a:p>
          <a:p>
            <a:r>
              <a:rPr lang="en-US" dirty="0" smtClean="0"/>
              <a:t>THSSDL 1</a:t>
            </a:r>
            <a:r>
              <a:rPr lang="en-US" baseline="30000" dirty="0" smtClean="0"/>
              <a:t>st</a:t>
            </a:r>
            <a:r>
              <a:rPr lang="en-US" dirty="0" smtClean="0"/>
              <a:t> place in Original Oratory at Example County contest</a:t>
            </a:r>
          </a:p>
          <a:p>
            <a:r>
              <a:rPr lang="en-US" dirty="0"/>
              <a:t>Lead as “Rhoda” in “Girls of the Garden Club” senior </a:t>
            </a:r>
            <a:r>
              <a:rPr lang="en-US" dirty="0" smtClean="0"/>
              <a:t>play</a:t>
            </a:r>
          </a:p>
          <a:p>
            <a:r>
              <a:rPr lang="en-US" dirty="0" smtClean="0"/>
              <a:t>THSSDL 2</a:t>
            </a:r>
            <a:r>
              <a:rPr lang="en-US" baseline="30000" dirty="0" smtClean="0"/>
              <a:t>nd</a:t>
            </a:r>
            <a:r>
              <a:rPr lang="en-US" dirty="0" smtClean="0"/>
              <a:t> place in Original Oratory and 3</a:t>
            </a:r>
            <a:r>
              <a:rPr lang="en-US" baseline="30000" dirty="0" smtClean="0"/>
              <a:t>rd</a:t>
            </a:r>
            <a:r>
              <a:rPr lang="en-US" dirty="0" smtClean="0"/>
              <a:t> place in Prose at District contest</a:t>
            </a:r>
          </a:p>
          <a:p>
            <a:r>
              <a:rPr lang="en-US" dirty="0" smtClean="0"/>
              <a:t>Awarded Sample County High School Speech Department Outstanding Student Honors</a:t>
            </a:r>
          </a:p>
          <a:p>
            <a:r>
              <a:rPr lang="en-US" dirty="0"/>
              <a:t>Lead as “Mary” in church </a:t>
            </a:r>
            <a:r>
              <a:rPr lang="en-US" dirty="0" smtClean="0"/>
              <a:t>nativity</a:t>
            </a:r>
          </a:p>
          <a:p>
            <a:r>
              <a:rPr lang="en-US" dirty="0" smtClean="0"/>
              <a:t>Selected to emcee county 4-H awards banquet</a:t>
            </a:r>
            <a:endParaRPr lang="en-US" dirty="0"/>
          </a:p>
        </p:txBody>
      </p:sp>
    </p:spTree>
    <p:extLst>
      <p:ext uri="{BB962C8B-B14F-4D97-AF65-F5344CB8AC3E}">
        <p14:creationId xmlns:p14="http://schemas.microsoft.com/office/powerpoint/2010/main" val="312080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STATEMENT</a:t>
            </a:r>
            <a:endParaRPr lang="en-US" dirty="0"/>
          </a:p>
        </p:txBody>
      </p:sp>
      <p:sp>
        <p:nvSpPr>
          <p:cNvPr id="3" name="Subtitle 2"/>
          <p:cNvSpPr>
            <a:spLocks noGrp="1"/>
          </p:cNvSpPr>
          <p:nvPr>
            <p:ph type="subTitle" idx="1"/>
          </p:nvPr>
        </p:nvSpPr>
        <p:spPr/>
        <p:txBody>
          <a:bodyPr>
            <a:noAutofit/>
          </a:bodyPr>
          <a:lstStyle/>
          <a:p>
            <a:pPr algn="r"/>
            <a:r>
              <a:rPr lang="en-US" sz="2800" dirty="0" smtClean="0"/>
              <a:t>How to Write for Impact</a:t>
            </a: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4999" y="588498"/>
            <a:ext cx="3844970" cy="3669484"/>
          </a:xfrm>
          <a:prstGeom prst="rect">
            <a:avLst/>
          </a:prstGeom>
        </p:spPr>
      </p:pic>
    </p:spTree>
    <p:extLst>
      <p:ext uri="{BB962C8B-B14F-4D97-AF65-F5344CB8AC3E}">
        <p14:creationId xmlns:p14="http://schemas.microsoft.com/office/powerpoint/2010/main" val="182222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60007A44CAB814F9C93FD63F280A4D8" ma:contentTypeVersion="0" ma:contentTypeDescription="Create a new document." ma:contentTypeScope="" ma:versionID="a1a8454fb04493ee7404b5a77d2037d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6753DBB-3C8C-4934-8DB2-9586EA2BFA9E}"/>
</file>

<file path=customXml/itemProps2.xml><?xml version="1.0" encoding="utf-8"?>
<ds:datastoreItem xmlns:ds="http://schemas.openxmlformats.org/officeDocument/2006/customXml" ds:itemID="{B72BB7D7-7AE8-4A1E-871B-7BEEB0DB39BB}"/>
</file>

<file path=customXml/itemProps3.xml><?xml version="1.0" encoding="utf-8"?>
<ds:datastoreItem xmlns:ds="http://schemas.openxmlformats.org/officeDocument/2006/customXml" ds:itemID="{B12F2DA0-9A89-432E-911D-1C0A5051462C}"/>
</file>

<file path=docProps/app.xml><?xml version="1.0" encoding="utf-8"?>
<Properties xmlns="http://schemas.openxmlformats.org/officeDocument/2006/extended-properties" xmlns:vt="http://schemas.openxmlformats.org/officeDocument/2006/docPropsVTypes">
  <Template>Quotable</Template>
  <TotalTime>202</TotalTime>
  <Words>1270</Words>
  <Application>Microsoft Macintosh PowerPoint</Application>
  <PresentationFormat>Widescreen</PresentationFormat>
  <Paragraphs>135</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a_WritOtl</vt:lpstr>
      <vt:lpstr>Calibri</vt:lpstr>
      <vt:lpstr>Century Gothic</vt:lpstr>
      <vt:lpstr>Wingdings 2</vt:lpstr>
      <vt:lpstr>Quotable</vt:lpstr>
      <vt:lpstr>MAKING A STATEMENT</vt:lpstr>
      <vt:lpstr>Record keeping</vt:lpstr>
      <vt:lpstr>Numbers are Important!</vt:lpstr>
      <vt:lpstr>Find Commonalities</vt:lpstr>
      <vt:lpstr>Find Commonalities … and Add!</vt:lpstr>
      <vt:lpstr>PowerPoint Presentation</vt:lpstr>
      <vt:lpstr>Your Turn!</vt:lpstr>
      <vt:lpstr>MAKING A STATEMENT</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STATEMENT</dc:title>
  <dc:creator>Gallimore, Lori</dc:creator>
  <cp:lastModifiedBy>Gallimore, Lori</cp:lastModifiedBy>
  <cp:revision>20</cp:revision>
  <dcterms:created xsi:type="dcterms:W3CDTF">2018-08-11T23:00:04Z</dcterms:created>
  <dcterms:modified xsi:type="dcterms:W3CDTF">2018-08-12T02:22:13Z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0x010100C60007A44CAB814F9C93FD63F280A4D8</vt:lpwstr>
  </property>
</Properties>
</file>