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2F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81"/>
    <p:restoredTop sz="96327"/>
  </p:normalViewPr>
  <p:slideViewPr>
    <p:cSldViewPr snapToGrid="0" snapToObjects="1">
      <p:cViewPr>
        <p:scale>
          <a:sx n="130" d="100"/>
          <a:sy n="130" d="100"/>
        </p:scale>
        <p:origin x="792" y="5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B6F66-B1EF-424B-837A-C13018462A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DF00F5-86CA-A043-B3A8-28AC60CDC8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DC7839-792B-6645-9623-A348D7AA5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E395C-BEA5-D34A-81ED-20EDA7B32D5B}" type="datetimeFigureOut">
              <a:rPr lang="en-US" smtClean="0"/>
              <a:t>2/26/21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29E62A-5CF5-674C-9113-A998BBD91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067511-23F1-4A49-8DDA-E844AF781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AF560-19D2-CB49-BD56-736E1914A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721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AA5E4-E45D-F148-B82B-EA115F64C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8E6130-9F4C-834F-8B40-DA20DE513C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4F8586-A556-BF41-8080-CBA6B2A01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E395C-BEA5-D34A-81ED-20EDA7B32D5B}" type="datetimeFigureOut">
              <a:rPr lang="en-US" smtClean="0"/>
              <a:t>2/26/21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D4B8F0-340D-9044-B4F8-1CB1757E7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AF8C8E-CE3F-4940-81EF-7F1E635F9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AF560-19D2-CB49-BD56-736E1914A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913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03A442E-6BB0-714A-A761-5085ADAB92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904509-439C-0D4F-A540-AF7EC55346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99D42-8398-4D49-A113-76901D0D6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E395C-BEA5-D34A-81ED-20EDA7B32D5B}" type="datetimeFigureOut">
              <a:rPr lang="en-US" smtClean="0"/>
              <a:t>2/26/21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EA7015-497A-A142-BD7C-E5A26A4BF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250278-9CA7-2D46-B84B-FDCAC1233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AF560-19D2-CB49-BD56-736E1914A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090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6C215-B9E0-5747-A762-3EF882B7B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22764E-1F7A-8340-8802-5943BBB6EF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DCFC5E-9122-E644-B6DD-D1BB7E6B4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E395C-BEA5-D34A-81ED-20EDA7B32D5B}" type="datetimeFigureOut">
              <a:rPr lang="en-US" smtClean="0"/>
              <a:t>2/26/21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995C64-FB42-3C4F-AD3C-33A4EE831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7D8E99-79AE-9D47-820A-1CC8CF1C4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AF560-19D2-CB49-BD56-736E1914A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481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6F3758-F3F8-9443-9376-F2B472B4C4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F377DB-40F6-8749-980C-A9C63223C3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2E1604-61A3-344A-8E98-B63D79CC7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E395C-BEA5-D34A-81ED-20EDA7B32D5B}" type="datetimeFigureOut">
              <a:rPr lang="en-US" smtClean="0"/>
              <a:t>2/26/21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A6D0A7-D2ED-084E-A45A-60C3242F4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9ECCD2-57D0-5147-B6BE-D05DB7640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AF560-19D2-CB49-BD56-736E1914A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292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5BA32-5E14-E64E-B075-3DA58A7FE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A535B6-F43C-C140-A17C-ABAB268094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4E6752-0FB5-DB42-9DEF-E83DF25DB0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5BD3CA-0F78-0048-89E1-82764BFF1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E395C-BEA5-D34A-81ED-20EDA7B32D5B}" type="datetimeFigureOut">
              <a:rPr lang="en-US" smtClean="0"/>
              <a:t>2/26/21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2AD49A-3B34-564A-BC9A-5E7E8AFBA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D45554-2732-9349-B8D0-07CA11602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AF560-19D2-CB49-BD56-736E1914A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308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3AADF-0903-2140-ADA2-0C6AD4BAD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00E612-8DEC-7D46-B5A5-F04B7174BD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EAD1D8-DEB8-D043-9600-D1F3CFFC29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16195C-1032-6C47-8538-555E664E08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B03540-1C28-AD42-9EDE-831B43D7CE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8895A1-438C-EE46-86DA-49F2FD4CC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E395C-BEA5-D34A-81ED-20EDA7B32D5B}" type="datetimeFigureOut">
              <a:rPr lang="en-US" smtClean="0"/>
              <a:t>2/26/21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2F4434-1ECE-714F-BB8A-EFC5A2976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35B9F6-D0B4-474C-B322-F124B9D31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AF560-19D2-CB49-BD56-736E1914A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427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B670C-8A9E-EB48-9B1F-A7B223663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03D5F6-CAC9-2C4F-8FCD-B9A61F2FF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E395C-BEA5-D34A-81ED-20EDA7B32D5B}" type="datetimeFigureOut">
              <a:rPr lang="en-US" smtClean="0"/>
              <a:t>2/26/21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84C919-0D65-B747-80A0-7B790042A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70DC49-66B3-F944-87F8-A70FFD207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AF560-19D2-CB49-BD56-736E1914A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250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2CBE48-DFB2-9F4B-A569-38A4BB11F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E395C-BEA5-D34A-81ED-20EDA7B32D5B}" type="datetimeFigureOut">
              <a:rPr lang="en-US" smtClean="0"/>
              <a:t>2/26/21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361855-9144-5246-9258-67A7E4169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D69353-B85C-0F45-8CF1-FF6122FD2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AF560-19D2-CB49-BD56-736E1914A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908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A2A7F-5527-004F-AA4B-F5706AB83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CDEF04-36D9-B441-A499-6251DB6F90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547493-DBDB-E040-8CEA-70F2FF6199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9EA3E4-06FD-1245-81B5-F882EE99F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E395C-BEA5-D34A-81ED-20EDA7B32D5B}" type="datetimeFigureOut">
              <a:rPr lang="en-US" smtClean="0"/>
              <a:t>2/26/21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9FC951-2F65-CC44-940A-321DF0C69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FDA6F1-C043-E94C-9BC5-758D54A6D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AF560-19D2-CB49-BD56-736E1914A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202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7A2E8-4D09-EA4F-8FA6-8E88C55F5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055C6C-C20A-E743-BC38-BA6FDD9E0C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15F377-8E96-8B4B-A922-E619F86F28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D11A79-C695-E741-A0B7-5E23750F5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E395C-BEA5-D34A-81ED-20EDA7B32D5B}" type="datetimeFigureOut">
              <a:rPr lang="en-US" smtClean="0"/>
              <a:t>2/26/21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33B8E8-EFC6-4943-BFD1-F078A0271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712BA0-D926-8F4D-B7D3-7C11BAFD2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AF560-19D2-CB49-BD56-736E1914A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663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67065C-C42F-D645-8AEE-4C8E2BFCC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CC803E-3AF0-AD46-BBA1-B2BE523775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31363E-74B3-AE40-B972-8F9047AF85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E395C-BEA5-D34A-81ED-20EDA7B32D5B}" type="datetimeFigureOut">
              <a:rPr lang="en-US" smtClean="0"/>
              <a:t>2/26/21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EAAFA9-1252-0546-9763-FD286BCAD0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8A31F9-7720-A842-B1BA-2E84910C9C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AF560-19D2-CB49-BD56-736E1914A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59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4AB891CA-113C-0A42-ACFB-EAB9D2078059}"/>
              </a:ext>
            </a:extLst>
          </p:cNvPr>
          <p:cNvSpPr/>
          <p:nvPr/>
        </p:nvSpPr>
        <p:spPr>
          <a:xfrm>
            <a:off x="7995385" y="-1"/>
            <a:ext cx="4196616" cy="563548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picture containing text, computer, indoor&#10;&#10;Description automatically generated">
            <a:extLst>
              <a:ext uri="{FF2B5EF4-FFF2-40B4-BE49-F238E27FC236}">
                <a16:creationId xmlns:a16="http://schemas.microsoft.com/office/drawing/2014/main" id="{24FC9781-CBBB-A14C-A745-52A169EF21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9939"/>
            <a:ext cx="8035140" cy="5733407"/>
          </a:xfrm>
          <a:prstGeom prst="rect">
            <a:avLst/>
          </a:prstGeom>
          <a:ln>
            <a:noFill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8E5FED0-9463-804F-817D-2F4EC4BE3515}"/>
              </a:ext>
            </a:extLst>
          </p:cNvPr>
          <p:cNvSpPr txBox="1"/>
          <p:nvPr/>
        </p:nvSpPr>
        <p:spPr>
          <a:xfrm>
            <a:off x="8279616" y="1398962"/>
            <a:ext cx="353000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The </a:t>
            </a:r>
          </a:p>
          <a:p>
            <a:pPr algn="ctr"/>
            <a:r>
              <a:rPr lang="en-US" sz="4400" b="1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Virtual </a:t>
            </a:r>
          </a:p>
          <a:p>
            <a:pPr algn="ctr"/>
            <a:r>
              <a:rPr lang="en-US" sz="4400" b="1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4-H </a:t>
            </a:r>
          </a:p>
          <a:p>
            <a:pPr algn="ctr"/>
            <a:r>
              <a:rPr lang="en-US" sz="4400" b="1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Interview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9524B84-DF74-3C46-8F22-5A297B895DA0}"/>
              </a:ext>
            </a:extLst>
          </p:cNvPr>
          <p:cNvSpPr/>
          <p:nvPr/>
        </p:nvSpPr>
        <p:spPr>
          <a:xfrm>
            <a:off x="7995384" y="0"/>
            <a:ext cx="98531" cy="572346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7465AA6E-33FA-B146-BEBC-308A3D6C05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635487"/>
            <a:ext cx="12256080" cy="1222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8918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4AB891CA-113C-0A42-ACFB-EAB9D2078059}"/>
              </a:ext>
            </a:extLst>
          </p:cNvPr>
          <p:cNvSpPr/>
          <p:nvPr/>
        </p:nvSpPr>
        <p:spPr>
          <a:xfrm>
            <a:off x="7995385" y="-1"/>
            <a:ext cx="4196616" cy="563548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picture containing text, computer, indoor&#10;&#10;Description automatically generated">
            <a:extLst>
              <a:ext uri="{FF2B5EF4-FFF2-40B4-BE49-F238E27FC236}">
                <a16:creationId xmlns:a16="http://schemas.microsoft.com/office/drawing/2014/main" id="{24FC9781-CBBB-A14C-A745-52A169EF21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9939"/>
            <a:ext cx="8035140" cy="573340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8E5FED0-9463-804F-817D-2F4EC4BE3515}"/>
              </a:ext>
            </a:extLst>
          </p:cNvPr>
          <p:cNvSpPr txBox="1"/>
          <p:nvPr/>
        </p:nvSpPr>
        <p:spPr>
          <a:xfrm>
            <a:off x="8279616" y="1398962"/>
            <a:ext cx="353000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The </a:t>
            </a:r>
          </a:p>
          <a:p>
            <a:pPr algn="ctr"/>
            <a:r>
              <a:rPr lang="en-US" sz="4400" b="1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Virtual </a:t>
            </a:r>
          </a:p>
          <a:p>
            <a:pPr algn="ctr"/>
            <a:r>
              <a:rPr lang="en-US" sz="4400" b="1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4-H </a:t>
            </a:r>
          </a:p>
          <a:p>
            <a:pPr algn="ctr"/>
            <a:r>
              <a:rPr lang="en-US" sz="4400" b="1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Interview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9524B84-DF74-3C46-8F22-5A297B895DA0}"/>
              </a:ext>
            </a:extLst>
          </p:cNvPr>
          <p:cNvSpPr/>
          <p:nvPr/>
        </p:nvSpPr>
        <p:spPr>
          <a:xfrm>
            <a:off x="7995384" y="0"/>
            <a:ext cx="98531" cy="572346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7465AA6E-33FA-B146-BEBC-308A3D6C05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635487"/>
            <a:ext cx="12256080" cy="1222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049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4AB891CA-113C-0A42-ACFB-EAB9D2078059}"/>
              </a:ext>
            </a:extLst>
          </p:cNvPr>
          <p:cNvSpPr/>
          <p:nvPr/>
        </p:nvSpPr>
        <p:spPr>
          <a:xfrm>
            <a:off x="0" y="0"/>
            <a:ext cx="12192000" cy="563548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7465AA6E-33FA-B146-BEBC-308A3D6C05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635487"/>
            <a:ext cx="12256080" cy="122251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7A2E5B4-5938-024D-9DD0-7D76A8F056E5}"/>
              </a:ext>
            </a:extLst>
          </p:cNvPr>
          <p:cNvSpPr txBox="1"/>
          <p:nvPr/>
        </p:nvSpPr>
        <p:spPr>
          <a:xfrm>
            <a:off x="2403989" y="721070"/>
            <a:ext cx="8421330" cy="521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Test Your Technology</a:t>
            </a:r>
          </a:p>
          <a:p>
            <a:endParaRPr lang="en-US" b="1" dirty="0">
              <a:solidFill>
                <a:schemeClr val="bg1"/>
              </a:solidFill>
              <a:latin typeface="Gill Sans" panose="020B0502020104020203" pitchFamily="34" charset="-79"/>
              <a:cs typeface="Gill Sans" panose="020B0502020104020203" pitchFamily="34" charset="-79"/>
            </a:endParaRPr>
          </a:p>
          <a:p>
            <a:endParaRPr lang="en-US" b="1" dirty="0">
              <a:solidFill>
                <a:schemeClr val="bg1"/>
              </a:solidFill>
              <a:latin typeface="Gill Sans" panose="020B0502020104020203" pitchFamily="34" charset="-79"/>
              <a:cs typeface="Gill Sans" panose="020B0502020104020203" pitchFamily="34" charset="-79"/>
            </a:endParaRP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chemeClr val="bg1"/>
                </a:solidFill>
                <a:latin typeface="Gill Sans SemiBold" panose="020B0502020104020203" pitchFamily="34" charset="-79"/>
                <a:cs typeface="Gill Sans SemiBold" panose="020B0502020104020203" pitchFamily="34" charset="-79"/>
              </a:rPr>
              <a:t>• Ensure that you have adequate internet connection/service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     • Check with your 4-H agent about interviewing from your County Extension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       office if your internet is questionable.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chemeClr val="bg1"/>
                </a:solidFill>
                <a:latin typeface="Gill Sans SemiBold" panose="020B0502020104020203" pitchFamily="34" charset="-79"/>
                <a:cs typeface="Gill Sans SemiBold" panose="020B0502020104020203" pitchFamily="34" charset="-79"/>
              </a:rPr>
              <a:t>• Practice Zoom prior to your interview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     • Set up a practice session with your 4-H agent to check the following: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	• Internet reliability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	• Ensure you know how to screen share and use additional Zoom features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chemeClr val="bg1"/>
                </a:solidFill>
                <a:latin typeface="Gill Sans SemiBold" panose="020B0502020104020203" pitchFamily="34" charset="-79"/>
                <a:cs typeface="Gill Sans SemiBold" panose="020B0502020104020203" pitchFamily="34" charset="-79"/>
              </a:rPr>
              <a:t>• A webcam will be a must for this call!</a:t>
            </a:r>
          </a:p>
          <a:p>
            <a:endParaRPr lang="en-US" dirty="0">
              <a:solidFill>
                <a:schemeClr val="bg1"/>
              </a:solidFill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274681B9-7E55-3547-B50F-A56839C2F202}"/>
              </a:ext>
            </a:extLst>
          </p:cNvPr>
          <p:cNvSpPr/>
          <p:nvPr/>
        </p:nvSpPr>
        <p:spPr>
          <a:xfrm>
            <a:off x="344132" y="275305"/>
            <a:ext cx="1700980" cy="1573161"/>
          </a:xfrm>
          <a:prstGeom prst="ellipse">
            <a:avLst/>
          </a:prstGeom>
          <a:solidFill>
            <a:srgbClr val="FF2F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0669F61-ECAA-9E46-A88B-E8C870F4DEAA}"/>
              </a:ext>
            </a:extLst>
          </p:cNvPr>
          <p:cNvSpPr txBox="1"/>
          <p:nvPr/>
        </p:nvSpPr>
        <p:spPr>
          <a:xfrm>
            <a:off x="703009" y="831052"/>
            <a:ext cx="9832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ONE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33769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4AB891CA-113C-0A42-ACFB-EAB9D2078059}"/>
              </a:ext>
            </a:extLst>
          </p:cNvPr>
          <p:cNvSpPr/>
          <p:nvPr/>
        </p:nvSpPr>
        <p:spPr>
          <a:xfrm>
            <a:off x="0" y="0"/>
            <a:ext cx="12192000" cy="563548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7465AA6E-33FA-B146-BEBC-308A3D6C05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635487"/>
            <a:ext cx="12256080" cy="122251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7A2E5B4-5938-024D-9DD0-7D76A8F056E5}"/>
              </a:ext>
            </a:extLst>
          </p:cNvPr>
          <p:cNvSpPr txBox="1"/>
          <p:nvPr/>
        </p:nvSpPr>
        <p:spPr>
          <a:xfrm>
            <a:off x="2403989" y="721070"/>
            <a:ext cx="8421330" cy="521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Professional All the Way!</a:t>
            </a:r>
            <a:endParaRPr lang="en-US" b="1" dirty="0">
              <a:solidFill>
                <a:schemeClr val="bg1"/>
              </a:solidFill>
              <a:latin typeface="Gill Sans" panose="020B0502020104020203" pitchFamily="34" charset="-79"/>
              <a:cs typeface="Gill Sans" panose="020B0502020104020203" pitchFamily="34" charset="-79"/>
            </a:endParaRPr>
          </a:p>
          <a:p>
            <a:endParaRPr lang="en-US" b="1" dirty="0">
              <a:solidFill>
                <a:schemeClr val="bg1"/>
              </a:solidFill>
              <a:latin typeface="Gill Sans" panose="020B0502020104020203" pitchFamily="34" charset="-79"/>
              <a:cs typeface="Gill Sans" panose="020B0502020104020203" pitchFamily="34" charset="-79"/>
            </a:endParaRP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chemeClr val="bg1"/>
                </a:solidFill>
                <a:latin typeface="Gill Sans SemiBold" panose="020B0502020104020203" pitchFamily="34" charset="-79"/>
                <a:cs typeface="Gill Sans SemiBold" panose="020B0502020104020203" pitchFamily="34" charset="-79"/>
              </a:rPr>
              <a:t>• Professional dress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     • Pick clothing colors that compliment skin tone and don’t wash you out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     • Avoid overpowering patterns and/or flashy jewelry/accessories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     • Check your fingernails – yes … these can be seen on a Zoom meeting!</a:t>
            </a:r>
          </a:p>
          <a:p>
            <a:pPr>
              <a:lnSpc>
                <a:spcPct val="150000"/>
              </a:lnSpc>
            </a:pPr>
            <a:endParaRPr lang="en-US" sz="2400" b="1" dirty="0">
              <a:solidFill>
                <a:schemeClr val="bg1"/>
              </a:solidFill>
              <a:latin typeface="Gill Sans SemiBold" panose="020B0502020104020203" pitchFamily="34" charset="-79"/>
              <a:cs typeface="Gill Sans SemiBold" panose="020B0502020104020203" pitchFamily="34" charset="-79"/>
            </a:endParaRP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chemeClr val="bg1"/>
                </a:solidFill>
                <a:latin typeface="Gill Sans SemiBold" panose="020B0502020104020203" pitchFamily="34" charset="-79"/>
                <a:cs typeface="Gill Sans SemiBold" panose="020B0502020104020203" pitchFamily="34" charset="-79"/>
              </a:rPr>
              <a:t>• Professional signature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     • Username (on your Zoom profile) – no cute nicknames, please!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     • Email address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274681B9-7E55-3547-B50F-A56839C2F202}"/>
              </a:ext>
            </a:extLst>
          </p:cNvPr>
          <p:cNvSpPr/>
          <p:nvPr/>
        </p:nvSpPr>
        <p:spPr>
          <a:xfrm>
            <a:off x="344132" y="275305"/>
            <a:ext cx="1700980" cy="1573161"/>
          </a:xfrm>
          <a:prstGeom prst="ellipse">
            <a:avLst/>
          </a:prstGeom>
          <a:solidFill>
            <a:srgbClr val="FF2F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0669F61-ECAA-9E46-A88B-E8C870F4DEAA}"/>
              </a:ext>
            </a:extLst>
          </p:cNvPr>
          <p:cNvSpPr txBox="1"/>
          <p:nvPr/>
        </p:nvSpPr>
        <p:spPr>
          <a:xfrm>
            <a:off x="673513" y="831052"/>
            <a:ext cx="1076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TWO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11575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4AB891CA-113C-0A42-ACFB-EAB9D2078059}"/>
              </a:ext>
            </a:extLst>
          </p:cNvPr>
          <p:cNvSpPr/>
          <p:nvPr/>
        </p:nvSpPr>
        <p:spPr>
          <a:xfrm>
            <a:off x="0" y="0"/>
            <a:ext cx="12192000" cy="563548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7465AA6E-33FA-B146-BEBC-308A3D6C05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635487"/>
            <a:ext cx="12256080" cy="122251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7A2E5B4-5938-024D-9DD0-7D76A8F056E5}"/>
              </a:ext>
            </a:extLst>
          </p:cNvPr>
          <p:cNvSpPr txBox="1"/>
          <p:nvPr/>
        </p:nvSpPr>
        <p:spPr>
          <a:xfrm>
            <a:off x="2403989" y="721070"/>
            <a:ext cx="842133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Create a Complimentary Backdrop</a:t>
            </a:r>
            <a:endParaRPr lang="en-US" b="1" dirty="0">
              <a:solidFill>
                <a:schemeClr val="bg1"/>
              </a:solidFill>
              <a:latin typeface="Gill Sans" panose="020B0502020104020203" pitchFamily="34" charset="-79"/>
              <a:cs typeface="Gill Sans" panose="020B0502020104020203" pitchFamily="34" charset="-79"/>
            </a:endParaRPr>
          </a:p>
          <a:p>
            <a:endParaRPr lang="en-US" b="1" dirty="0">
              <a:solidFill>
                <a:schemeClr val="bg1"/>
              </a:solidFill>
              <a:latin typeface="Gill Sans" panose="020B0502020104020203" pitchFamily="34" charset="-79"/>
              <a:cs typeface="Gill Sans" panose="020B0502020104020203" pitchFamily="34" charset="-79"/>
            </a:endParaRPr>
          </a:p>
          <a:p>
            <a:endParaRPr lang="en-US" sz="2400" b="1" dirty="0">
              <a:solidFill>
                <a:schemeClr val="bg1"/>
              </a:solidFill>
              <a:latin typeface="Gill Sans SemiBold" panose="020B0502020104020203" pitchFamily="34" charset="-79"/>
              <a:cs typeface="Gill Sans SemiBold" panose="020B0502020104020203" pitchFamily="34" charset="-79"/>
            </a:endParaRP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• Try to find a blank background to sit in front of, so that YOU are the focal point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• Make sure the space is clean and neat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• Check the lighting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	• Best way to not appear washed out is the keep the light in front of you!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	• Consider using a “ring light”</a:t>
            </a:r>
          </a:p>
          <a:p>
            <a:pPr>
              <a:lnSpc>
                <a:spcPct val="150000"/>
              </a:lnSpc>
            </a:pP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274681B9-7E55-3547-B50F-A56839C2F202}"/>
              </a:ext>
            </a:extLst>
          </p:cNvPr>
          <p:cNvSpPr/>
          <p:nvPr/>
        </p:nvSpPr>
        <p:spPr>
          <a:xfrm>
            <a:off x="344132" y="275305"/>
            <a:ext cx="1700980" cy="1573161"/>
          </a:xfrm>
          <a:prstGeom prst="ellipse">
            <a:avLst/>
          </a:prstGeom>
          <a:solidFill>
            <a:srgbClr val="FF2F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0669F61-ECAA-9E46-A88B-E8C870F4DEAA}"/>
              </a:ext>
            </a:extLst>
          </p:cNvPr>
          <p:cNvSpPr txBox="1"/>
          <p:nvPr/>
        </p:nvSpPr>
        <p:spPr>
          <a:xfrm>
            <a:off x="501443" y="831052"/>
            <a:ext cx="1327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THREE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92250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4AB891CA-113C-0A42-ACFB-EAB9D2078059}"/>
              </a:ext>
            </a:extLst>
          </p:cNvPr>
          <p:cNvSpPr/>
          <p:nvPr/>
        </p:nvSpPr>
        <p:spPr>
          <a:xfrm>
            <a:off x="0" y="0"/>
            <a:ext cx="12192000" cy="563548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7465AA6E-33FA-B146-BEBC-308A3D6C05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635487"/>
            <a:ext cx="12256080" cy="122251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7A2E5B4-5938-024D-9DD0-7D76A8F056E5}"/>
              </a:ext>
            </a:extLst>
          </p:cNvPr>
          <p:cNvSpPr txBox="1"/>
          <p:nvPr/>
        </p:nvSpPr>
        <p:spPr>
          <a:xfrm>
            <a:off x="2403989" y="721070"/>
            <a:ext cx="842133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Body Language</a:t>
            </a:r>
            <a:endParaRPr lang="en-US" b="1" dirty="0">
              <a:solidFill>
                <a:schemeClr val="bg1"/>
              </a:solidFill>
              <a:latin typeface="Gill Sans" panose="020B0502020104020203" pitchFamily="34" charset="-79"/>
              <a:cs typeface="Gill Sans" panose="020B0502020104020203" pitchFamily="34" charset="-79"/>
            </a:endParaRPr>
          </a:p>
          <a:p>
            <a:endParaRPr lang="en-US" sz="2400" b="1" dirty="0">
              <a:solidFill>
                <a:schemeClr val="bg1"/>
              </a:solidFill>
              <a:latin typeface="Gill Sans SemiBold" panose="020B0502020104020203" pitchFamily="34" charset="-79"/>
              <a:cs typeface="Gill Sans SemiBold" panose="020B0502020104020203" pitchFamily="34" charset="-79"/>
            </a:endParaRP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• Sit up straight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• Look at the camera … not the image of the persons to whom you are conversing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• Don’t watch yourself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• Smile!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• Maintain good eye contact!</a:t>
            </a:r>
          </a:p>
          <a:p>
            <a:pPr>
              <a:lnSpc>
                <a:spcPct val="150000"/>
              </a:lnSpc>
            </a:pP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274681B9-7E55-3547-B50F-A56839C2F202}"/>
              </a:ext>
            </a:extLst>
          </p:cNvPr>
          <p:cNvSpPr/>
          <p:nvPr/>
        </p:nvSpPr>
        <p:spPr>
          <a:xfrm>
            <a:off x="344132" y="275305"/>
            <a:ext cx="1700980" cy="1573161"/>
          </a:xfrm>
          <a:prstGeom prst="ellipse">
            <a:avLst/>
          </a:prstGeom>
          <a:solidFill>
            <a:srgbClr val="FF2F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0669F61-ECAA-9E46-A88B-E8C870F4DEAA}"/>
              </a:ext>
            </a:extLst>
          </p:cNvPr>
          <p:cNvSpPr txBox="1"/>
          <p:nvPr/>
        </p:nvSpPr>
        <p:spPr>
          <a:xfrm>
            <a:off x="501443" y="831052"/>
            <a:ext cx="1327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FOUR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4366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4AB891CA-113C-0A42-ACFB-EAB9D2078059}"/>
              </a:ext>
            </a:extLst>
          </p:cNvPr>
          <p:cNvSpPr/>
          <p:nvPr/>
        </p:nvSpPr>
        <p:spPr>
          <a:xfrm>
            <a:off x="7995385" y="-1"/>
            <a:ext cx="4196616" cy="563548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picture containing text, computer, indoor&#10;&#10;Description automatically generated">
            <a:extLst>
              <a:ext uri="{FF2B5EF4-FFF2-40B4-BE49-F238E27FC236}">
                <a16:creationId xmlns:a16="http://schemas.microsoft.com/office/drawing/2014/main" id="{24FC9781-CBBB-A14C-A745-52A169EF21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9939"/>
            <a:ext cx="8035140" cy="573340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8E5FED0-9463-804F-817D-2F4EC4BE3515}"/>
              </a:ext>
            </a:extLst>
          </p:cNvPr>
          <p:cNvSpPr txBox="1"/>
          <p:nvPr/>
        </p:nvSpPr>
        <p:spPr>
          <a:xfrm>
            <a:off x="8279616" y="976173"/>
            <a:ext cx="353000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Did You Know?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9524B84-DF74-3C46-8F22-5A297B895DA0}"/>
              </a:ext>
            </a:extLst>
          </p:cNvPr>
          <p:cNvSpPr/>
          <p:nvPr/>
        </p:nvSpPr>
        <p:spPr>
          <a:xfrm>
            <a:off x="7995384" y="0"/>
            <a:ext cx="98531" cy="572346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7465AA6E-33FA-B146-BEBC-308A3D6C05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635487"/>
            <a:ext cx="12256080" cy="122251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980C5DB-C2D8-5B4E-A234-054174B0B63B}"/>
              </a:ext>
            </a:extLst>
          </p:cNvPr>
          <p:cNvSpPr txBox="1"/>
          <p:nvPr/>
        </p:nvSpPr>
        <p:spPr>
          <a:xfrm>
            <a:off x="8279616" y="2662406"/>
            <a:ext cx="353000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Research shows that people are more likely to remember what you said if you maintain eye contact … even virtually!</a:t>
            </a:r>
          </a:p>
        </p:txBody>
      </p:sp>
    </p:spTree>
    <p:extLst>
      <p:ext uri="{BB962C8B-B14F-4D97-AF65-F5344CB8AC3E}">
        <p14:creationId xmlns:p14="http://schemas.microsoft.com/office/powerpoint/2010/main" val="4003362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4AB891CA-113C-0A42-ACFB-EAB9D2078059}"/>
              </a:ext>
            </a:extLst>
          </p:cNvPr>
          <p:cNvSpPr/>
          <p:nvPr/>
        </p:nvSpPr>
        <p:spPr>
          <a:xfrm>
            <a:off x="0" y="0"/>
            <a:ext cx="12192000" cy="563548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7465AA6E-33FA-B146-BEBC-308A3D6C05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635487"/>
            <a:ext cx="12256080" cy="122251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7A2E5B4-5938-024D-9DD0-7D76A8F056E5}"/>
              </a:ext>
            </a:extLst>
          </p:cNvPr>
          <p:cNvSpPr txBox="1"/>
          <p:nvPr/>
        </p:nvSpPr>
        <p:spPr>
          <a:xfrm>
            <a:off x="2403989" y="721070"/>
            <a:ext cx="8421330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May I Use Notes?</a:t>
            </a:r>
            <a:endParaRPr lang="en-US" sz="2400" b="1" dirty="0">
              <a:solidFill>
                <a:schemeClr val="bg1"/>
              </a:solidFill>
              <a:latin typeface="Gill Sans SemiBold" panose="020B0502020104020203" pitchFamily="34" charset="-79"/>
              <a:cs typeface="Gill Sans SemiBold" panose="020B0502020104020203" pitchFamily="34" charset="-79"/>
            </a:endParaRPr>
          </a:p>
          <a:p>
            <a:pPr>
              <a:lnSpc>
                <a:spcPct val="150000"/>
              </a:lnSpc>
            </a:pPr>
            <a:endParaRPr lang="en-US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• If you must use notes, consider writing these on sticky notes and placing them around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   your camera/computer screen.  Doing so will help in the following ways: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	• Maintaining eye contact with the judges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	• Eliminates paper shuffle (which can be really loud and annoying during a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	    video conference!)</a:t>
            </a:r>
          </a:p>
          <a:p>
            <a:pPr>
              <a:lnSpc>
                <a:spcPct val="150000"/>
              </a:lnSpc>
            </a:pP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274681B9-7E55-3547-B50F-A56839C2F202}"/>
              </a:ext>
            </a:extLst>
          </p:cNvPr>
          <p:cNvSpPr/>
          <p:nvPr/>
        </p:nvSpPr>
        <p:spPr>
          <a:xfrm>
            <a:off x="344132" y="275305"/>
            <a:ext cx="1700980" cy="1573161"/>
          </a:xfrm>
          <a:prstGeom prst="ellipse">
            <a:avLst/>
          </a:prstGeom>
          <a:solidFill>
            <a:srgbClr val="FF2F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0669F61-ECAA-9E46-A88B-E8C870F4DEAA}"/>
              </a:ext>
            </a:extLst>
          </p:cNvPr>
          <p:cNvSpPr txBox="1"/>
          <p:nvPr/>
        </p:nvSpPr>
        <p:spPr>
          <a:xfrm>
            <a:off x="501443" y="831052"/>
            <a:ext cx="1327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FIVE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29966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4AB891CA-113C-0A42-ACFB-EAB9D2078059}"/>
              </a:ext>
            </a:extLst>
          </p:cNvPr>
          <p:cNvSpPr/>
          <p:nvPr/>
        </p:nvSpPr>
        <p:spPr>
          <a:xfrm>
            <a:off x="0" y="0"/>
            <a:ext cx="12192000" cy="563548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7465AA6E-33FA-B146-BEBC-308A3D6C05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635487"/>
            <a:ext cx="12256080" cy="122251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7A2E5B4-5938-024D-9DD0-7D76A8F056E5}"/>
              </a:ext>
            </a:extLst>
          </p:cNvPr>
          <p:cNvSpPr txBox="1"/>
          <p:nvPr/>
        </p:nvSpPr>
        <p:spPr>
          <a:xfrm>
            <a:off x="2403989" y="721070"/>
            <a:ext cx="842133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Rid Yourself of Distractions</a:t>
            </a:r>
            <a:endParaRPr lang="en-US" sz="2400" b="1" dirty="0">
              <a:solidFill>
                <a:schemeClr val="bg1"/>
              </a:solidFill>
              <a:latin typeface="Gill Sans SemiBold" panose="020B0502020104020203" pitchFamily="34" charset="-79"/>
              <a:cs typeface="Gill Sans SemiBold" panose="020B0502020104020203" pitchFamily="34" charset="-79"/>
            </a:endParaRPr>
          </a:p>
          <a:p>
            <a:pPr>
              <a:lnSpc>
                <a:spcPct val="150000"/>
              </a:lnSpc>
            </a:pPr>
            <a:endParaRPr lang="en-US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• Set up in a quiet place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• Enlist the help of your family, so that younger siblings will not interrupt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• Turn off all other electronic devices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	• Television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	• Cell phones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	• Email</a:t>
            </a:r>
          </a:p>
          <a:p>
            <a:pPr>
              <a:lnSpc>
                <a:spcPct val="150000"/>
              </a:lnSpc>
            </a:pP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274681B9-7E55-3547-B50F-A56839C2F202}"/>
              </a:ext>
            </a:extLst>
          </p:cNvPr>
          <p:cNvSpPr/>
          <p:nvPr/>
        </p:nvSpPr>
        <p:spPr>
          <a:xfrm>
            <a:off x="344132" y="275305"/>
            <a:ext cx="1700980" cy="1573161"/>
          </a:xfrm>
          <a:prstGeom prst="ellipse">
            <a:avLst/>
          </a:prstGeom>
          <a:solidFill>
            <a:srgbClr val="FF2F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0669F61-ECAA-9E46-A88B-E8C870F4DEAA}"/>
              </a:ext>
            </a:extLst>
          </p:cNvPr>
          <p:cNvSpPr txBox="1"/>
          <p:nvPr/>
        </p:nvSpPr>
        <p:spPr>
          <a:xfrm>
            <a:off x="501443" y="831052"/>
            <a:ext cx="1327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SIX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140718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4AB891CA-113C-0A42-ACFB-EAB9D2078059}"/>
              </a:ext>
            </a:extLst>
          </p:cNvPr>
          <p:cNvSpPr/>
          <p:nvPr/>
        </p:nvSpPr>
        <p:spPr>
          <a:xfrm>
            <a:off x="0" y="0"/>
            <a:ext cx="12192000" cy="563548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7465AA6E-33FA-B146-BEBC-308A3D6C05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635487"/>
            <a:ext cx="12256080" cy="122251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7A2E5B4-5938-024D-9DD0-7D76A8F056E5}"/>
              </a:ext>
            </a:extLst>
          </p:cNvPr>
          <p:cNvSpPr txBox="1"/>
          <p:nvPr/>
        </p:nvSpPr>
        <p:spPr>
          <a:xfrm>
            <a:off x="2403989" y="721070"/>
            <a:ext cx="842133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Practice!  Practice!  Practice!</a:t>
            </a:r>
            <a:endParaRPr lang="en-US" sz="2400" b="1" dirty="0">
              <a:solidFill>
                <a:schemeClr val="bg1"/>
              </a:solidFill>
              <a:latin typeface="Gill Sans SemiBold" panose="020B0502020104020203" pitchFamily="34" charset="-79"/>
              <a:cs typeface="Gill Sans SemiBold" panose="020B0502020104020203" pitchFamily="34" charset="-79"/>
            </a:endParaRPr>
          </a:p>
          <a:p>
            <a:pPr>
              <a:lnSpc>
                <a:spcPct val="150000"/>
              </a:lnSpc>
            </a:pPr>
            <a:endParaRPr lang="en-US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• Practicing what you are going to say, how you will answer interview questions and using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  the Zoom technology will be helpful in preparing you for your interview.  It is also very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  important that you practice sharing your screen to show the judges your showcase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  section of your e-portfolio.  There are other resources available on the State 4-H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   Website to help you prepare:</a:t>
            </a:r>
          </a:p>
          <a:p>
            <a:pPr>
              <a:lnSpc>
                <a:spcPct val="150000"/>
              </a:lnSpc>
            </a:pPr>
            <a:endParaRPr lang="en-US" dirty="0">
              <a:solidFill>
                <a:schemeClr val="bg1"/>
              </a:solidFill>
              <a:latin typeface="Gill Sans" panose="020B0502020104020203" pitchFamily="34" charset="-79"/>
              <a:cs typeface="Gill Sans" panose="020B0502020104020203" pitchFamily="34" charset="-79"/>
            </a:endParaRP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	• Click on the “What Interests You” section 	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	• Scroll to “Portfolios” 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	• Review ALL of the listings under “4-H Interview Preparation Resources”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274681B9-7E55-3547-B50F-A56839C2F202}"/>
              </a:ext>
            </a:extLst>
          </p:cNvPr>
          <p:cNvSpPr/>
          <p:nvPr/>
        </p:nvSpPr>
        <p:spPr>
          <a:xfrm>
            <a:off x="344132" y="275305"/>
            <a:ext cx="1700980" cy="1573161"/>
          </a:xfrm>
          <a:prstGeom prst="ellipse">
            <a:avLst/>
          </a:prstGeom>
          <a:solidFill>
            <a:srgbClr val="FF2F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0669F61-ECAA-9E46-A88B-E8C870F4DEAA}"/>
              </a:ext>
            </a:extLst>
          </p:cNvPr>
          <p:cNvSpPr txBox="1"/>
          <p:nvPr/>
        </p:nvSpPr>
        <p:spPr>
          <a:xfrm>
            <a:off x="501443" y="831052"/>
            <a:ext cx="1327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SEVEN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524773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520</Words>
  <Application>Microsoft Macintosh PowerPoint</Application>
  <PresentationFormat>Widescreen</PresentationFormat>
  <Paragraphs>79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Gill Sans</vt:lpstr>
      <vt:lpstr>GILL SANS SEMIBOLD</vt:lpstr>
      <vt:lpstr>GILL SANS SEMIBOLD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Gallimore, Lori</dc:creator>
  <cp:lastModifiedBy>Gallimore, Lori</cp:lastModifiedBy>
  <cp:revision>14</cp:revision>
  <dcterms:created xsi:type="dcterms:W3CDTF">2021-02-26T16:21:03Z</dcterms:created>
  <dcterms:modified xsi:type="dcterms:W3CDTF">2021-02-26T19:02:26Z</dcterms:modified>
</cp:coreProperties>
</file>