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70" r:id="rId3"/>
    <p:sldId id="257" r:id="rId4"/>
    <p:sldId id="258" r:id="rId5"/>
    <p:sldId id="259" r:id="rId6"/>
    <p:sldId id="260" r:id="rId7"/>
    <p:sldId id="271" r:id="rId8"/>
    <p:sldId id="262" r:id="rId9"/>
    <p:sldId id="263" r:id="rId10"/>
    <p:sldId id="264" r:id="rId11"/>
    <p:sldId id="265" r:id="rId12"/>
    <p:sldId id="266" r:id="rId13"/>
    <p:sldId id="267" r:id="rId14"/>
    <p:sldId id="268" r:id="rId15"/>
    <p:sldId id="269" r:id="rId16"/>
    <p:sldId id="287" r:id="rId17"/>
    <p:sldId id="272" r:id="rId18"/>
    <p:sldId id="273" r:id="rId19"/>
    <p:sldId id="274" r:id="rId20"/>
    <p:sldId id="275" r:id="rId21"/>
    <p:sldId id="261"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e Byrd" initials="SB" lastIdx="1" clrIdx="0">
    <p:extLst>
      <p:ext uri="{19B8F6BF-5375-455C-9EA6-DF929625EA0E}">
        <p15:presenceInfo xmlns:p15="http://schemas.microsoft.com/office/powerpoint/2012/main" userId="21ebb7e03d1863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3" autoAdjust="0"/>
    <p:restoredTop sz="69009" autoAdjust="0"/>
  </p:normalViewPr>
  <p:slideViewPr>
    <p:cSldViewPr snapToGrid="0">
      <p:cViewPr varScale="1">
        <p:scale>
          <a:sx n="47" d="100"/>
          <a:sy n="47" d="100"/>
        </p:scale>
        <p:origin x="1416" y="3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Byrd" userId="21ebb7e03d18633d" providerId="LiveId" clId="{BD4101C2-EBA7-4942-A884-358B5AECC37C}"/>
    <pc:docChg chg="custSel modSld">
      <pc:chgData name="Sue Byrd" userId="21ebb7e03d18633d" providerId="LiveId" clId="{BD4101C2-EBA7-4942-A884-358B5AECC37C}" dt="2022-10-19T19:18:24.845" v="807" actId="20577"/>
      <pc:docMkLst>
        <pc:docMk/>
      </pc:docMkLst>
      <pc:sldChg chg="modNotesTx">
        <pc:chgData name="Sue Byrd" userId="21ebb7e03d18633d" providerId="LiveId" clId="{BD4101C2-EBA7-4942-A884-358B5AECC37C}" dt="2022-10-19T19:09:07.095" v="0" actId="20577"/>
        <pc:sldMkLst>
          <pc:docMk/>
          <pc:sldMk cId="827458278" sldId="256"/>
        </pc:sldMkLst>
      </pc:sldChg>
      <pc:sldChg chg="modNotesTx">
        <pc:chgData name="Sue Byrd" userId="21ebb7e03d18633d" providerId="LiveId" clId="{BD4101C2-EBA7-4942-A884-358B5AECC37C}" dt="2022-10-19T19:10:05.457" v="77" actId="20577"/>
        <pc:sldMkLst>
          <pc:docMk/>
          <pc:sldMk cId="311766073" sldId="257"/>
        </pc:sldMkLst>
      </pc:sldChg>
      <pc:sldChg chg="modSp mod modNotesTx">
        <pc:chgData name="Sue Byrd" userId="21ebb7e03d18633d" providerId="LiveId" clId="{BD4101C2-EBA7-4942-A884-358B5AECC37C}" dt="2022-10-19T19:11:11.095" v="129" actId="20577"/>
        <pc:sldMkLst>
          <pc:docMk/>
          <pc:sldMk cId="3103360946" sldId="258"/>
        </pc:sldMkLst>
        <pc:spChg chg="mod">
          <ac:chgData name="Sue Byrd" userId="21ebb7e03d18633d" providerId="LiveId" clId="{BD4101C2-EBA7-4942-A884-358B5AECC37C}" dt="2022-10-19T19:10:13.852" v="78" actId="1076"/>
          <ac:spMkLst>
            <pc:docMk/>
            <pc:sldMk cId="3103360946" sldId="258"/>
            <ac:spMk id="4" creationId="{1F75A1DA-6513-4CDA-B49B-17B78E77C948}"/>
          </ac:spMkLst>
        </pc:spChg>
      </pc:sldChg>
      <pc:sldChg chg="modSp mod modNotesTx">
        <pc:chgData name="Sue Byrd" userId="21ebb7e03d18633d" providerId="LiveId" clId="{BD4101C2-EBA7-4942-A884-358B5AECC37C}" dt="2022-10-19T19:13:38.918" v="279" actId="20577"/>
        <pc:sldMkLst>
          <pc:docMk/>
          <pc:sldMk cId="3541140272" sldId="259"/>
        </pc:sldMkLst>
        <pc:spChg chg="mod">
          <ac:chgData name="Sue Byrd" userId="21ebb7e03d18633d" providerId="LiveId" clId="{BD4101C2-EBA7-4942-A884-358B5AECC37C}" dt="2022-10-19T19:12:17.886" v="134" actId="14100"/>
          <ac:spMkLst>
            <pc:docMk/>
            <pc:sldMk cId="3541140272" sldId="259"/>
            <ac:spMk id="12" creationId="{E43CE75A-E675-4E73-8822-F2BC6342DC8E}"/>
          </ac:spMkLst>
        </pc:spChg>
        <pc:spChg chg="mod">
          <ac:chgData name="Sue Byrd" userId="21ebb7e03d18633d" providerId="LiveId" clId="{BD4101C2-EBA7-4942-A884-358B5AECC37C}" dt="2022-10-19T19:12:20.755" v="135" actId="14100"/>
          <ac:spMkLst>
            <pc:docMk/>
            <pc:sldMk cId="3541140272" sldId="259"/>
            <ac:spMk id="13" creationId="{28E0C8EE-A207-4A4B-B209-8C7489917D05}"/>
          </ac:spMkLst>
        </pc:spChg>
        <pc:spChg chg="mod">
          <ac:chgData name="Sue Byrd" userId="21ebb7e03d18633d" providerId="LiveId" clId="{BD4101C2-EBA7-4942-A884-358B5AECC37C}" dt="2022-10-19T19:12:10.459" v="132" actId="14100"/>
          <ac:spMkLst>
            <pc:docMk/>
            <pc:sldMk cId="3541140272" sldId="259"/>
            <ac:spMk id="14" creationId="{2FF743B1-DA04-4021-8728-804B8B64220D}"/>
          </ac:spMkLst>
        </pc:spChg>
        <pc:spChg chg="mod">
          <ac:chgData name="Sue Byrd" userId="21ebb7e03d18633d" providerId="LiveId" clId="{BD4101C2-EBA7-4942-A884-358B5AECC37C}" dt="2022-10-19T19:12:13.513" v="133" actId="14100"/>
          <ac:spMkLst>
            <pc:docMk/>
            <pc:sldMk cId="3541140272" sldId="259"/>
            <ac:spMk id="16" creationId="{5784B184-F9A7-4089-B398-1306AFE5B37A}"/>
          </ac:spMkLst>
        </pc:spChg>
      </pc:sldChg>
      <pc:sldChg chg="modNotesTx">
        <pc:chgData name="Sue Byrd" userId="21ebb7e03d18633d" providerId="LiveId" clId="{BD4101C2-EBA7-4942-A884-358B5AECC37C}" dt="2022-10-19T19:13:50.080" v="281" actId="20577"/>
        <pc:sldMkLst>
          <pc:docMk/>
          <pc:sldMk cId="2592141191" sldId="260"/>
        </pc:sldMkLst>
      </pc:sldChg>
      <pc:sldChg chg="modNotesTx">
        <pc:chgData name="Sue Byrd" userId="21ebb7e03d18633d" providerId="LiveId" clId="{BD4101C2-EBA7-4942-A884-358B5AECC37C}" dt="2022-10-19T19:18:24.845" v="807" actId="20577"/>
        <pc:sldMkLst>
          <pc:docMk/>
          <pc:sldMk cId="246932996" sldId="268"/>
        </pc:sldMkLst>
      </pc:sldChg>
      <pc:sldChg chg="modNotesTx">
        <pc:chgData name="Sue Byrd" userId="21ebb7e03d18633d" providerId="LiveId" clId="{BD4101C2-EBA7-4942-A884-358B5AECC37C}" dt="2022-10-19T19:17:54.245" v="708" actId="20577"/>
        <pc:sldMkLst>
          <pc:docMk/>
          <pc:sldMk cId="1705812433" sldId="26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1-16T21:41:33.385"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8BC4C37-5C23-48EF-84B0-AE876CD26211}" type="datetimeFigureOut">
              <a:rPr lang="en-US" smtClean="0"/>
              <a:t>10/19/2022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2CDEA90-9FD8-45AB-8BE0-B2FAF1F145FF}" type="slidenum">
              <a:rPr lang="en-US" smtClean="0"/>
              <a:t>‹#›</a:t>
            </a:fld>
            <a:endParaRPr lang="en-US"/>
          </a:p>
        </p:txBody>
      </p:sp>
    </p:spTree>
    <p:extLst>
      <p:ext uri="{BB962C8B-B14F-4D97-AF65-F5344CB8AC3E}">
        <p14:creationId xmlns:p14="http://schemas.microsoft.com/office/powerpoint/2010/main" val="30242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Today you are going to learn how clothing conveys our personalities and who we are.</a:t>
            </a:r>
          </a:p>
          <a:p>
            <a:r>
              <a:rPr lang="en-US" sz="1900" dirty="0"/>
              <a:t> Clothing is one of the most important clues from which first impressions are made.  What you will be doing today is part of activities of the Clothing and Textiles Project that is available online.</a:t>
            </a:r>
          </a:p>
          <a:p>
            <a:r>
              <a:rPr lang="en-US" sz="1900" dirty="0"/>
              <a:t>So, lets get started.</a:t>
            </a:r>
          </a:p>
        </p:txBody>
      </p:sp>
      <p:sp>
        <p:nvSpPr>
          <p:cNvPr id="4" name="Slide Number Placeholder 3"/>
          <p:cNvSpPr>
            <a:spLocks noGrp="1"/>
          </p:cNvSpPr>
          <p:nvPr>
            <p:ph type="sldNum" sz="quarter" idx="5"/>
          </p:nvPr>
        </p:nvSpPr>
        <p:spPr/>
        <p:txBody>
          <a:bodyPr/>
          <a:lstStyle/>
          <a:p>
            <a:fld id="{72CDEA90-9FD8-45AB-8BE0-B2FAF1F145FF}" type="slidenum">
              <a:rPr lang="en-US" smtClean="0"/>
              <a:t>1</a:t>
            </a:fld>
            <a:endParaRPr lang="en-US"/>
          </a:p>
        </p:txBody>
      </p:sp>
    </p:spTree>
    <p:extLst>
      <p:ext uri="{BB962C8B-B14F-4D97-AF65-F5344CB8AC3E}">
        <p14:creationId xmlns:p14="http://schemas.microsoft.com/office/powerpoint/2010/main" val="326086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DEA90-9FD8-45AB-8BE0-B2FAF1F145FF}" type="slidenum">
              <a:rPr lang="en-US" smtClean="0"/>
              <a:t>10</a:t>
            </a:fld>
            <a:endParaRPr lang="en-US"/>
          </a:p>
        </p:txBody>
      </p:sp>
    </p:spTree>
    <p:extLst>
      <p:ext uri="{BB962C8B-B14F-4D97-AF65-F5344CB8AC3E}">
        <p14:creationId xmlns:p14="http://schemas.microsoft.com/office/powerpoint/2010/main" val="414381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DEA90-9FD8-45AB-8BE0-B2FAF1F145FF}" type="slidenum">
              <a:rPr lang="en-US" smtClean="0"/>
              <a:t>11</a:t>
            </a:fld>
            <a:endParaRPr lang="en-US"/>
          </a:p>
        </p:txBody>
      </p:sp>
    </p:spTree>
    <p:extLst>
      <p:ext uri="{BB962C8B-B14F-4D97-AF65-F5344CB8AC3E}">
        <p14:creationId xmlns:p14="http://schemas.microsoft.com/office/powerpoint/2010/main" val="293729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DEA90-9FD8-45AB-8BE0-B2FAF1F145FF}" type="slidenum">
              <a:rPr lang="en-US" smtClean="0"/>
              <a:t>12</a:t>
            </a:fld>
            <a:endParaRPr lang="en-US"/>
          </a:p>
        </p:txBody>
      </p:sp>
    </p:spTree>
    <p:extLst>
      <p:ext uri="{BB962C8B-B14F-4D97-AF65-F5344CB8AC3E}">
        <p14:creationId xmlns:p14="http://schemas.microsoft.com/office/powerpoint/2010/main" val="292836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DEA90-9FD8-45AB-8BE0-B2FAF1F145FF}" type="slidenum">
              <a:rPr lang="en-US" smtClean="0"/>
              <a:t>13</a:t>
            </a:fld>
            <a:endParaRPr lang="en-US"/>
          </a:p>
        </p:txBody>
      </p:sp>
    </p:spTree>
    <p:extLst>
      <p:ext uri="{BB962C8B-B14F-4D97-AF65-F5344CB8AC3E}">
        <p14:creationId xmlns:p14="http://schemas.microsoft.com/office/powerpoint/2010/main" val="177165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Let’s review these styles so you can best identify your specific style.  (flip through slides 8-13) Look at your sheet and let’s complete the questions together, first writing down your answers then we will share with each other. You may find that your style is a combination of two styles and that’s okay. (You may have them complete each question and then discuss the answers one at a time.)</a:t>
            </a:r>
          </a:p>
        </p:txBody>
      </p:sp>
      <p:sp>
        <p:nvSpPr>
          <p:cNvPr id="4" name="Slide Number Placeholder 3"/>
          <p:cNvSpPr>
            <a:spLocks noGrp="1"/>
          </p:cNvSpPr>
          <p:nvPr>
            <p:ph type="sldNum" sz="quarter" idx="5"/>
          </p:nvPr>
        </p:nvSpPr>
        <p:spPr/>
        <p:txBody>
          <a:bodyPr/>
          <a:lstStyle/>
          <a:p>
            <a:fld id="{72CDEA90-9FD8-45AB-8BE0-B2FAF1F145FF}" type="slidenum">
              <a:rPr lang="en-US" smtClean="0"/>
              <a:t>14</a:t>
            </a:fld>
            <a:endParaRPr lang="en-US"/>
          </a:p>
        </p:txBody>
      </p:sp>
    </p:spTree>
    <p:extLst>
      <p:ext uri="{BB962C8B-B14F-4D97-AF65-F5344CB8AC3E}">
        <p14:creationId xmlns:p14="http://schemas.microsoft.com/office/powerpoint/2010/main" val="410174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Can you identify the styles shown here into the personality group in which it belongs?</a:t>
            </a:r>
          </a:p>
          <a:p>
            <a:r>
              <a:rPr lang="en-US" sz="2100" dirty="0"/>
              <a:t>Try it then I will show you the answer. (only click once to show the different images.  Then click again and the answers will appear. Try not looking on your handout.  Discuss the answers they came up with.)</a:t>
            </a:r>
          </a:p>
          <a:p>
            <a:endParaRPr lang="en-US" sz="2100" dirty="0"/>
          </a:p>
          <a:p>
            <a:r>
              <a:rPr lang="en-US" sz="2100" dirty="0"/>
              <a:t>Now we are going to have you create your own style and make your own fashion story based on your style.</a:t>
            </a:r>
          </a:p>
          <a:p>
            <a:r>
              <a:rPr lang="en-US" sz="2100" dirty="0"/>
              <a:t>Let’s first divide into groups according to your identified style.</a:t>
            </a:r>
          </a:p>
        </p:txBody>
      </p:sp>
      <p:sp>
        <p:nvSpPr>
          <p:cNvPr id="4" name="Slide Number Placeholder 3"/>
          <p:cNvSpPr>
            <a:spLocks noGrp="1"/>
          </p:cNvSpPr>
          <p:nvPr>
            <p:ph type="sldNum" sz="quarter" idx="5"/>
          </p:nvPr>
        </p:nvSpPr>
        <p:spPr/>
        <p:txBody>
          <a:bodyPr/>
          <a:lstStyle/>
          <a:p>
            <a:fld id="{72CDEA90-9FD8-45AB-8BE0-B2FAF1F145FF}" type="slidenum">
              <a:rPr lang="en-US" smtClean="0"/>
              <a:t>15</a:t>
            </a:fld>
            <a:endParaRPr lang="en-US"/>
          </a:p>
        </p:txBody>
      </p:sp>
    </p:spTree>
    <p:extLst>
      <p:ext uri="{BB962C8B-B14F-4D97-AF65-F5344CB8AC3E}">
        <p14:creationId xmlns:p14="http://schemas.microsoft.com/office/powerpoint/2010/main" val="1520045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 and allow participants to answer.</a:t>
            </a:r>
          </a:p>
        </p:txBody>
      </p:sp>
      <p:sp>
        <p:nvSpPr>
          <p:cNvPr id="4" name="Slide Number Placeholder 3"/>
          <p:cNvSpPr>
            <a:spLocks noGrp="1"/>
          </p:cNvSpPr>
          <p:nvPr>
            <p:ph type="sldNum" sz="quarter" idx="5"/>
          </p:nvPr>
        </p:nvSpPr>
        <p:spPr/>
        <p:txBody>
          <a:bodyPr/>
          <a:lstStyle/>
          <a:p>
            <a:fld id="{72CDEA90-9FD8-45AB-8BE0-B2FAF1F145FF}" type="slidenum">
              <a:rPr lang="en-US" smtClean="0"/>
              <a:t>2</a:t>
            </a:fld>
            <a:endParaRPr lang="en-US"/>
          </a:p>
        </p:txBody>
      </p:sp>
    </p:spTree>
    <p:extLst>
      <p:ext uri="{BB962C8B-B14F-4D97-AF65-F5344CB8AC3E}">
        <p14:creationId xmlns:p14="http://schemas.microsoft.com/office/powerpoint/2010/main" val="110129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To get started, think about what you wear on a daily basis and describe two outfits as shown here and on your handout.</a:t>
            </a:r>
          </a:p>
          <a:p>
            <a:r>
              <a:rPr lang="en-US" sz="1900" b="1" dirty="0"/>
              <a:t>One can be what you wear to school but make the other something you wear when you are with your friends on week-ends or to a ball game, etc.</a:t>
            </a:r>
          </a:p>
          <a:p>
            <a:r>
              <a:rPr lang="en-US" sz="1900" b="1" dirty="0"/>
              <a:t>(Give participant time to complete.)</a:t>
            </a:r>
            <a:endParaRPr lang="en-US" sz="1900" dirty="0"/>
          </a:p>
        </p:txBody>
      </p:sp>
      <p:sp>
        <p:nvSpPr>
          <p:cNvPr id="4" name="Slide Number Placeholder 3"/>
          <p:cNvSpPr>
            <a:spLocks noGrp="1"/>
          </p:cNvSpPr>
          <p:nvPr>
            <p:ph type="sldNum" sz="quarter" idx="5"/>
          </p:nvPr>
        </p:nvSpPr>
        <p:spPr/>
        <p:txBody>
          <a:bodyPr/>
          <a:lstStyle/>
          <a:p>
            <a:fld id="{72CDEA90-9FD8-45AB-8BE0-B2FAF1F145FF}" type="slidenum">
              <a:rPr lang="en-US" smtClean="0"/>
              <a:t>3</a:t>
            </a:fld>
            <a:endParaRPr lang="en-US"/>
          </a:p>
        </p:txBody>
      </p:sp>
    </p:spTree>
    <p:extLst>
      <p:ext uri="{BB962C8B-B14F-4D97-AF65-F5344CB8AC3E}">
        <p14:creationId xmlns:p14="http://schemas.microsoft.com/office/powerpoint/2010/main" val="26699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We say something about ourselves by the way we dress. </a:t>
            </a:r>
          </a:p>
          <a:p>
            <a:r>
              <a:rPr lang="en-US" sz="1900" dirty="0"/>
              <a:t>This is our own “clothing personality.” </a:t>
            </a:r>
          </a:p>
          <a:p>
            <a:r>
              <a:rPr lang="en-US" sz="1900" dirty="0"/>
              <a:t>How do we develop our “clothing/fashion personality”?</a:t>
            </a:r>
          </a:p>
          <a:p>
            <a:r>
              <a:rPr lang="en-US" sz="1900" dirty="0"/>
              <a:t>It starts with the ideas society has as to what is best and right for people to wear. </a:t>
            </a:r>
          </a:p>
          <a:p>
            <a:r>
              <a:rPr lang="en-US" sz="1900" dirty="0"/>
              <a:t>This is based on society values (read from slide explaining the term values)</a:t>
            </a:r>
          </a:p>
          <a:p>
            <a:endParaRPr lang="en-US" dirty="0"/>
          </a:p>
        </p:txBody>
      </p:sp>
      <p:sp>
        <p:nvSpPr>
          <p:cNvPr id="4" name="Slide Number Placeholder 3"/>
          <p:cNvSpPr>
            <a:spLocks noGrp="1"/>
          </p:cNvSpPr>
          <p:nvPr>
            <p:ph type="sldNum" sz="quarter" idx="5"/>
          </p:nvPr>
        </p:nvSpPr>
        <p:spPr/>
        <p:txBody>
          <a:bodyPr/>
          <a:lstStyle/>
          <a:p>
            <a:fld id="{72CDEA90-9FD8-45AB-8BE0-B2FAF1F145FF}" type="slidenum">
              <a:rPr lang="en-US" smtClean="0"/>
              <a:t>4</a:t>
            </a:fld>
            <a:endParaRPr lang="en-US"/>
          </a:p>
        </p:txBody>
      </p:sp>
    </p:spTree>
    <p:extLst>
      <p:ext uri="{BB962C8B-B14F-4D97-AF65-F5344CB8AC3E}">
        <p14:creationId xmlns:p14="http://schemas.microsoft.com/office/powerpoint/2010/main" val="257820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How do our values play a  part in our fashion style? Consider these aspects. Which one describes how why you wear what you wear?  (Give participants time to respond) </a:t>
            </a:r>
          </a:p>
        </p:txBody>
      </p:sp>
      <p:sp>
        <p:nvSpPr>
          <p:cNvPr id="4" name="Slide Number Placeholder 3"/>
          <p:cNvSpPr>
            <a:spLocks noGrp="1"/>
          </p:cNvSpPr>
          <p:nvPr>
            <p:ph type="sldNum" sz="quarter" idx="5"/>
          </p:nvPr>
        </p:nvSpPr>
        <p:spPr/>
        <p:txBody>
          <a:bodyPr/>
          <a:lstStyle/>
          <a:p>
            <a:fld id="{72CDEA90-9FD8-45AB-8BE0-B2FAF1F145FF}" type="slidenum">
              <a:rPr lang="en-US" smtClean="0"/>
              <a:t>5</a:t>
            </a:fld>
            <a:endParaRPr lang="en-US"/>
          </a:p>
        </p:txBody>
      </p:sp>
    </p:spTree>
    <p:extLst>
      <p:ext uri="{BB962C8B-B14F-4D97-AF65-F5344CB8AC3E}">
        <p14:creationId xmlns:p14="http://schemas.microsoft.com/office/powerpoint/2010/main" val="654212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Now let’s look at your own personal wardrobe; Complete this on your handout;  What came up on top?  How do you personalize what you wear to school?</a:t>
            </a:r>
          </a:p>
        </p:txBody>
      </p:sp>
      <p:sp>
        <p:nvSpPr>
          <p:cNvPr id="4" name="Slide Number Placeholder 3"/>
          <p:cNvSpPr>
            <a:spLocks noGrp="1"/>
          </p:cNvSpPr>
          <p:nvPr>
            <p:ph type="sldNum" sz="quarter" idx="5"/>
          </p:nvPr>
        </p:nvSpPr>
        <p:spPr/>
        <p:txBody>
          <a:bodyPr/>
          <a:lstStyle/>
          <a:p>
            <a:fld id="{72CDEA90-9FD8-45AB-8BE0-B2FAF1F145FF}" type="slidenum">
              <a:rPr lang="en-US" smtClean="0"/>
              <a:t>6</a:t>
            </a:fld>
            <a:endParaRPr lang="en-US"/>
          </a:p>
        </p:txBody>
      </p:sp>
    </p:spTree>
    <p:extLst>
      <p:ext uri="{BB962C8B-B14F-4D97-AF65-F5344CB8AC3E}">
        <p14:creationId xmlns:p14="http://schemas.microsoft.com/office/powerpoint/2010/main" val="552046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Now we are going to explore different fashion styles,  where you can actually put a name to your own style</a:t>
            </a:r>
          </a:p>
        </p:txBody>
      </p:sp>
      <p:sp>
        <p:nvSpPr>
          <p:cNvPr id="4" name="Slide Number Placeholder 3"/>
          <p:cNvSpPr>
            <a:spLocks noGrp="1"/>
          </p:cNvSpPr>
          <p:nvPr>
            <p:ph type="sldNum" sz="quarter" idx="5"/>
          </p:nvPr>
        </p:nvSpPr>
        <p:spPr/>
        <p:txBody>
          <a:bodyPr/>
          <a:lstStyle/>
          <a:p>
            <a:fld id="{72CDEA90-9FD8-45AB-8BE0-B2FAF1F145FF}" type="slidenum">
              <a:rPr lang="en-US" smtClean="0"/>
              <a:t>7</a:t>
            </a:fld>
            <a:endParaRPr lang="en-US"/>
          </a:p>
        </p:txBody>
      </p:sp>
    </p:spTree>
    <p:extLst>
      <p:ext uri="{BB962C8B-B14F-4D97-AF65-F5344CB8AC3E}">
        <p14:creationId xmlns:p14="http://schemas.microsoft.com/office/powerpoint/2010/main" val="71067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DEA90-9FD8-45AB-8BE0-B2FAF1F145FF}" type="slidenum">
              <a:rPr lang="en-US" smtClean="0"/>
              <a:t>8</a:t>
            </a:fld>
            <a:endParaRPr lang="en-US"/>
          </a:p>
        </p:txBody>
      </p:sp>
    </p:spTree>
    <p:extLst>
      <p:ext uri="{BB962C8B-B14F-4D97-AF65-F5344CB8AC3E}">
        <p14:creationId xmlns:p14="http://schemas.microsoft.com/office/powerpoint/2010/main" val="64975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CDEA90-9FD8-45AB-8BE0-B2FAF1F145FF}" type="slidenum">
              <a:rPr lang="en-US" smtClean="0"/>
              <a:t>9</a:t>
            </a:fld>
            <a:endParaRPr lang="en-US"/>
          </a:p>
        </p:txBody>
      </p:sp>
    </p:spTree>
    <p:extLst>
      <p:ext uri="{BB962C8B-B14F-4D97-AF65-F5344CB8AC3E}">
        <p14:creationId xmlns:p14="http://schemas.microsoft.com/office/powerpoint/2010/main" val="246203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223572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24478F-EA12-417F-9C4B-FA2A452FB7A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80278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344333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387119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1778789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3082783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342507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205167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126394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364038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4478F-EA12-417F-9C4B-FA2A452FB7A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275038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24478F-EA12-417F-9C4B-FA2A452FB7A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74699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24478F-EA12-417F-9C4B-FA2A452FB7A7}"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116713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24478F-EA12-417F-9C4B-FA2A452FB7A7}"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426559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4478F-EA12-417F-9C4B-FA2A452FB7A7}"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420178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24478F-EA12-417F-9C4B-FA2A452FB7A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413873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24478F-EA12-417F-9C4B-FA2A452FB7A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94FD2-D447-42EB-9715-4621CCBA6718}" type="slidenum">
              <a:rPr lang="en-US" smtClean="0"/>
              <a:t>‹#›</a:t>
            </a:fld>
            <a:endParaRPr lang="en-US"/>
          </a:p>
        </p:txBody>
      </p:sp>
    </p:spTree>
    <p:extLst>
      <p:ext uri="{BB962C8B-B14F-4D97-AF65-F5344CB8AC3E}">
        <p14:creationId xmlns:p14="http://schemas.microsoft.com/office/powerpoint/2010/main" val="6541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E24478F-EA12-417F-9C4B-FA2A452FB7A7}" type="datetimeFigureOut">
              <a:rPr lang="en-US" smtClean="0"/>
              <a:t>10/19/2022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094FD2-D447-42EB-9715-4621CCBA6718}" type="slidenum">
              <a:rPr lang="en-US" smtClean="0"/>
              <a:t>‹#›</a:t>
            </a:fld>
            <a:endParaRPr lang="en-US"/>
          </a:p>
        </p:txBody>
      </p:sp>
    </p:spTree>
    <p:extLst>
      <p:ext uri="{BB962C8B-B14F-4D97-AF65-F5344CB8AC3E}">
        <p14:creationId xmlns:p14="http://schemas.microsoft.com/office/powerpoint/2010/main" val="3995867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1.jpeg"/><Relationship Id="rId7"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8.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comments" Target="../comments/comment1.xml"/><Relationship Id="rId5" Type="http://schemas.openxmlformats.org/officeDocument/2006/relationships/image" Target="../media/image43.jpeg"/><Relationship Id="rId10" Type="http://schemas.openxmlformats.org/officeDocument/2006/relationships/image" Target="../media/image5.jpeg"/><Relationship Id="rId4" Type="http://schemas.openxmlformats.org/officeDocument/2006/relationships/image" Target="../media/image17.jpeg"/><Relationship Id="rId9" Type="http://schemas.openxmlformats.org/officeDocument/2006/relationships/image" Target="../media/image4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hyperlink" Target="http://www.gap.com/browse/product.do?cid=6300&amp;vid=1&amp;pid=830041&amp;scid=830041002" TargetMode="External"/><Relationship Id="rId5" Type="http://schemas.openxmlformats.org/officeDocument/2006/relationships/image" Target="../media/image50.jp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18.jpeg"/><Relationship Id="rId7"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www.gap.com/browse/product.do?cid=65146&amp;vid=1&amp;pid=849567" TargetMode="External"/><Relationship Id="rId5" Type="http://schemas.openxmlformats.org/officeDocument/2006/relationships/image" Target="../media/image52.jpeg"/><Relationship Id="rId10" Type="http://schemas.openxmlformats.org/officeDocument/2006/relationships/image" Target="../media/image55.jpeg"/><Relationship Id="rId4" Type="http://schemas.openxmlformats.org/officeDocument/2006/relationships/hyperlink" Target="http://www.mandco.com/jeans+trousers/bootcut-trousers-wth-heart-fob/invt/7100248black/" TargetMode="External"/><Relationship Id="rId9" Type="http://schemas.openxmlformats.org/officeDocument/2006/relationships/hyperlink" Target="http://www.gap.com/browse/product.do?cid=60512&amp;vid=1&amp;pid=837060&amp;scid=83706001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59.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27.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hyperlink" Target="http://www.mandco.com/jeans+trousers/poplin-chino-and-belt/invt/7100264stone/" TargetMode="External"/><Relationship Id="rId3" Type="http://schemas.openxmlformats.org/officeDocument/2006/relationships/image" Target="../media/image60.jpeg"/><Relationship Id="rId7" Type="http://schemas.openxmlformats.org/officeDocument/2006/relationships/hyperlink" Target="http://www.gap.com/browse/product.do?cid=14406&amp;vid=1&amp;pid=829893&amp;scid=829893002" TargetMode="External"/><Relationship Id="rId12" Type="http://schemas.openxmlformats.org/officeDocument/2006/relationships/image" Target="../media/image65.jpeg"/><Relationship Id="rId2" Type="http://schemas.openxmlformats.org/officeDocument/2006/relationships/hyperlink" Target="http://oldnavy.gap.com/browse/product.do?cid=6066&amp;vid=1&amp;pid=856607&amp;scid=856607012" TargetMode="External"/><Relationship Id="rId1" Type="http://schemas.openxmlformats.org/officeDocument/2006/relationships/slideLayout" Target="../slideLayouts/slideLayout7.xml"/><Relationship Id="rId6" Type="http://schemas.openxmlformats.org/officeDocument/2006/relationships/image" Target="../media/image62.jpeg"/><Relationship Id="rId11" Type="http://schemas.openxmlformats.org/officeDocument/2006/relationships/hyperlink" Target="http://www.maurices.com/product/index.jsp?productId=11005491" TargetMode="External"/><Relationship Id="rId5" Type="http://schemas.openxmlformats.org/officeDocument/2006/relationships/image" Target="../media/image61.jpeg"/><Relationship Id="rId15" Type="http://schemas.openxmlformats.org/officeDocument/2006/relationships/image" Target="../media/image67.jpg"/><Relationship Id="rId10" Type="http://schemas.openxmlformats.org/officeDocument/2006/relationships/image" Target="../media/image64.jpeg"/><Relationship Id="rId4" Type="http://schemas.openxmlformats.org/officeDocument/2006/relationships/hyperlink" Target="http://www.mandco.com/skirts/denim-button-through-skirt/invt/7205740denim/" TargetMode="External"/><Relationship Id="rId9" Type="http://schemas.openxmlformats.org/officeDocument/2006/relationships/hyperlink" Target="http://www.gap.com/browse/product.do?cid=14406&amp;vid=1&amp;pid=829800" TargetMode="External"/><Relationship Id="rId14" Type="http://schemas.openxmlformats.org/officeDocument/2006/relationships/image" Target="../media/image66.jpeg"/></Relationships>
</file>

<file path=ppt/slides/_rels/slide2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www.gap.com/browse/product.do?cid=6292&amp;vid=1&amp;pid=829954" TargetMode="External"/><Relationship Id="rId7" Type="http://schemas.openxmlformats.org/officeDocument/2006/relationships/image" Target="../media/image71.jpeg"/><Relationship Id="rId2" Type="http://schemas.openxmlformats.org/officeDocument/2006/relationships/image" Target="../media/image68.jpg"/><Relationship Id="rId1" Type="http://schemas.openxmlformats.org/officeDocument/2006/relationships/slideLayout" Target="../slideLayouts/slideLayout7.xml"/><Relationship Id="rId6" Type="http://schemas.openxmlformats.org/officeDocument/2006/relationships/hyperlink" Target="http://oldnavy.gap.com/browse/product.do?cid=39282&amp;vid=1&amp;pid=836233&amp;scid=836233002" TargetMode="External"/><Relationship Id="rId11" Type="http://schemas.openxmlformats.org/officeDocument/2006/relationships/image" Target="../media/image74.jpeg"/><Relationship Id="rId5" Type="http://schemas.openxmlformats.org/officeDocument/2006/relationships/image" Target="../media/image70.jpeg"/><Relationship Id="rId10" Type="http://schemas.openxmlformats.org/officeDocument/2006/relationships/image" Target="../media/image73.jpeg"/><Relationship Id="rId4" Type="http://schemas.openxmlformats.org/officeDocument/2006/relationships/image" Target="../media/image69.jpeg"/><Relationship Id="rId9" Type="http://schemas.openxmlformats.org/officeDocument/2006/relationships/hyperlink" Target="http://www.gap.com/browse/product.do?cid=59091&amp;vid=1&amp;pid=848244"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6.jpeg"/><Relationship Id="rId7" Type="http://schemas.openxmlformats.org/officeDocument/2006/relationships/image" Target="../media/image79.jpg"/><Relationship Id="rId12" Type="http://schemas.openxmlformats.org/officeDocument/2006/relationships/image" Target="../media/image82.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8.jpeg"/><Relationship Id="rId11" Type="http://schemas.openxmlformats.org/officeDocument/2006/relationships/hyperlink" Target="http://oldnavy.gap.com/browse/product.do?cid=41748&amp;vid=1&amp;pid=856591&amp;scid=856591012" TargetMode="External"/><Relationship Id="rId5" Type="http://schemas.openxmlformats.org/officeDocument/2006/relationships/hyperlink" Target="http://www.landsend.com/pp/ShortSleeveSolidRashGuard~205390_1189.html?bcc=y&amp;action=order_more&amp;sku_0=::IP9&amp;CM_MERCH=IDX_AllProducts-_-InseasonSavings-_-Boys&amp;origin=index" TargetMode="External"/><Relationship Id="rId10" Type="http://schemas.openxmlformats.org/officeDocument/2006/relationships/image" Target="../media/image81.jpeg"/><Relationship Id="rId4" Type="http://schemas.openxmlformats.org/officeDocument/2006/relationships/image" Target="../media/image77.jpeg"/><Relationship Id="rId9" Type="http://schemas.openxmlformats.org/officeDocument/2006/relationships/hyperlink" Target="http://www.gap.com/browse/product.do?cid=5228&amp;vid=1&amp;pid=768592&amp;scid=768592052"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gap.com/browse/product.do?cid=14406&amp;vid=1&amp;pid=829800" TargetMode="External"/><Relationship Id="rId3" Type="http://schemas.openxmlformats.org/officeDocument/2006/relationships/image" Target="../media/image83.jpeg"/><Relationship Id="rId7" Type="http://schemas.openxmlformats.org/officeDocument/2006/relationships/image" Target="../media/image71.jpeg"/><Relationship Id="rId2" Type="http://schemas.openxmlformats.org/officeDocument/2006/relationships/hyperlink" Target="http://www.mandco.com/skirts/denim-frill-skirt/invt/7205732denim/" TargetMode="External"/><Relationship Id="rId1" Type="http://schemas.openxmlformats.org/officeDocument/2006/relationships/slideLayout" Target="../slideLayouts/slideLayout7.xml"/><Relationship Id="rId6" Type="http://schemas.openxmlformats.org/officeDocument/2006/relationships/hyperlink" Target="http://oldnavy.gap.com/browse/product.do?cid=39282&amp;vid=1&amp;pid=836233&amp;scid=836233002" TargetMode="External"/><Relationship Id="rId11" Type="http://schemas.openxmlformats.org/officeDocument/2006/relationships/image" Target="../media/image87.jpg"/><Relationship Id="rId5" Type="http://schemas.openxmlformats.org/officeDocument/2006/relationships/image" Target="../media/image85.jpg"/><Relationship Id="rId10" Type="http://schemas.openxmlformats.org/officeDocument/2006/relationships/image" Target="../media/image86.jpg"/><Relationship Id="rId4" Type="http://schemas.openxmlformats.org/officeDocument/2006/relationships/image" Target="../media/image84.jpg"/><Relationship Id="rId9" Type="http://schemas.openxmlformats.org/officeDocument/2006/relationships/image" Target="../media/image64.jpe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8.jpeg"/><Relationship Id="rId7" Type="http://schemas.openxmlformats.org/officeDocument/2006/relationships/image" Target="../media/image82.jpeg"/><Relationship Id="rId2" Type="http://schemas.openxmlformats.org/officeDocument/2006/relationships/hyperlink" Target="http://www.gap.com/browse/product.do?cid=15084&amp;vid=1&amp;pid=851326" TargetMode="External"/><Relationship Id="rId1" Type="http://schemas.openxmlformats.org/officeDocument/2006/relationships/slideLayout" Target="../slideLayouts/slideLayout7.xml"/><Relationship Id="rId6" Type="http://schemas.openxmlformats.org/officeDocument/2006/relationships/hyperlink" Target="http://oldnavy.gap.com/browse/product.do?cid=41748&amp;vid=1&amp;pid=856591&amp;scid=856591012" TargetMode="External"/><Relationship Id="rId5" Type="http://schemas.openxmlformats.org/officeDocument/2006/relationships/image" Target="../media/image74.jpeg"/><Relationship Id="rId4" Type="http://schemas.openxmlformats.org/officeDocument/2006/relationships/image" Target="../media/image89.jpeg"/><Relationship Id="rId9" Type="http://schemas.openxmlformats.org/officeDocument/2006/relationships/image" Target="../media/image59.jpeg"/></Relationships>
</file>

<file path=ppt/slides/_rels/slide25.xml.rels><?xml version="1.0" encoding="UTF-8" standalone="yes"?>
<Relationships xmlns="http://schemas.openxmlformats.org/package/2006/relationships"><Relationship Id="rId8" Type="http://schemas.openxmlformats.org/officeDocument/2006/relationships/hyperlink" Target="http://www.mandco.com/cardigans+knitwear/back-to-school-cardi/invt/7447450navy/" TargetMode="External"/><Relationship Id="rId3" Type="http://schemas.openxmlformats.org/officeDocument/2006/relationships/image" Target="../media/image66.jpeg"/><Relationship Id="rId7" Type="http://schemas.openxmlformats.org/officeDocument/2006/relationships/image" Target="../media/image93.jpg"/><Relationship Id="rId2" Type="http://schemas.openxmlformats.org/officeDocument/2006/relationships/hyperlink" Target="http://www.mandco.com/jeans+trousers/poplin-chino-and-belt/invt/7100264stone/" TargetMode="External"/><Relationship Id="rId1" Type="http://schemas.openxmlformats.org/officeDocument/2006/relationships/slideLayout" Target="../slideLayouts/slideLayout7.xml"/><Relationship Id="rId6" Type="http://schemas.openxmlformats.org/officeDocument/2006/relationships/image" Target="../media/image92.jpeg"/><Relationship Id="rId11" Type="http://schemas.openxmlformats.org/officeDocument/2006/relationships/image" Target="../media/image96.jpeg"/><Relationship Id="rId5" Type="http://schemas.openxmlformats.org/officeDocument/2006/relationships/image" Target="../media/image18.jpeg"/><Relationship Id="rId10" Type="http://schemas.openxmlformats.org/officeDocument/2006/relationships/image" Target="../media/image95.jpeg"/><Relationship Id="rId4" Type="http://schemas.openxmlformats.org/officeDocument/2006/relationships/image" Target="../media/image91.jpeg"/><Relationship Id="rId9" Type="http://schemas.openxmlformats.org/officeDocument/2006/relationships/image" Target="../media/image94.jpeg"/></Relationships>
</file>

<file path=ppt/slides/_rels/slide2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97.jpeg"/><Relationship Id="rId7" Type="http://schemas.openxmlformats.org/officeDocument/2006/relationships/image" Target="../media/image100.jpeg"/><Relationship Id="rId2" Type="http://schemas.openxmlformats.org/officeDocument/2006/relationships/hyperlink" Target="http://www.gap.com/browse/product.do?cid=5216&amp;vid=1&amp;pid=835905" TargetMode="External"/><Relationship Id="rId1" Type="http://schemas.openxmlformats.org/officeDocument/2006/relationships/slideLayout" Target="../slideLayouts/slideLayout7.xml"/><Relationship Id="rId6" Type="http://schemas.openxmlformats.org/officeDocument/2006/relationships/hyperlink" Target="http://www.gap.com/browse/product.do?cid=57054&amp;vid=1&amp;pid=850173" TargetMode="External"/><Relationship Id="rId5" Type="http://schemas.openxmlformats.org/officeDocument/2006/relationships/image" Target="../media/image99.jpg"/><Relationship Id="rId4" Type="http://schemas.openxmlformats.org/officeDocument/2006/relationships/image" Target="../media/image98.jpg"/></Relationships>
</file>

<file path=ppt/slides/_rels/slide27.xml.rels><?xml version="1.0" encoding="UTF-8" standalone="yes"?>
<Relationships xmlns="http://schemas.openxmlformats.org/package/2006/relationships"><Relationship Id="rId8" Type="http://schemas.openxmlformats.org/officeDocument/2006/relationships/image" Target="../media/image103.jpg"/><Relationship Id="rId13" Type="http://schemas.openxmlformats.org/officeDocument/2006/relationships/hyperlink" Target="http://www.gap.com/browse/product.do?cid=6286&amp;vid=1&amp;pid=830040" TargetMode="External"/><Relationship Id="rId3" Type="http://schemas.openxmlformats.org/officeDocument/2006/relationships/image" Target="../media/image101.jpeg"/><Relationship Id="rId7" Type="http://schemas.openxmlformats.org/officeDocument/2006/relationships/image" Target="../media/image55.jpeg"/><Relationship Id="rId12" Type="http://schemas.openxmlformats.org/officeDocument/2006/relationships/image" Target="../media/image105.jpeg"/><Relationship Id="rId2" Type="http://schemas.openxmlformats.org/officeDocument/2006/relationships/hyperlink" Target="http://www.gap.com/browse/product.do?cid=6286&amp;vid=1&amp;pid=829979" TargetMode="External"/><Relationship Id="rId16" Type="http://schemas.openxmlformats.org/officeDocument/2006/relationships/image" Target="../media/image107.jpeg"/><Relationship Id="rId1" Type="http://schemas.openxmlformats.org/officeDocument/2006/relationships/slideLayout" Target="../slideLayouts/slideLayout7.xml"/><Relationship Id="rId6" Type="http://schemas.openxmlformats.org/officeDocument/2006/relationships/hyperlink" Target="http://www.gap.com/browse/product.do?cid=60512&amp;vid=1&amp;pid=837060&amp;scid=837060012" TargetMode="External"/><Relationship Id="rId11" Type="http://schemas.openxmlformats.org/officeDocument/2006/relationships/hyperlink" Target="http://www.maurices.com/product/index.jsp?productId=11602256" TargetMode="External"/><Relationship Id="rId5" Type="http://schemas.openxmlformats.org/officeDocument/2006/relationships/image" Target="../media/image102.jpeg"/><Relationship Id="rId15" Type="http://schemas.openxmlformats.org/officeDocument/2006/relationships/hyperlink" Target="http://www.mandco.com/dresses/cherry-playsuit/invt/7706448prints/" TargetMode="External"/><Relationship Id="rId10" Type="http://schemas.openxmlformats.org/officeDocument/2006/relationships/image" Target="../media/image104.jpeg"/><Relationship Id="rId4" Type="http://schemas.openxmlformats.org/officeDocument/2006/relationships/hyperlink" Target="http://oldnavy.gap.com/browse/product.do?cid=45013&amp;vid=1&amp;pid=858644&amp;scid=858644012" TargetMode="External"/><Relationship Id="rId9" Type="http://schemas.openxmlformats.org/officeDocument/2006/relationships/hyperlink" Target="http://oldnavy.gap.com/browse/product.do?cid=61163&amp;vid=1&amp;pid=858361&amp;scid=858361002" TargetMode="External"/><Relationship Id="rId14" Type="http://schemas.openxmlformats.org/officeDocument/2006/relationships/image" Target="../media/image106.jpeg"/></Relationships>
</file>

<file path=ppt/slides/_rels/slide2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hyperlink" Target="http://oldnavy.gap.com/browse/product.do?cid=69870&amp;vid=1&amp;pid=858682&amp;scid=858682022" TargetMode="External"/><Relationship Id="rId1" Type="http://schemas.openxmlformats.org/officeDocument/2006/relationships/slideLayout" Target="../slideLayouts/slideLayout7.xml"/><Relationship Id="rId5" Type="http://schemas.openxmlformats.org/officeDocument/2006/relationships/image" Target="../media/image110.jpg"/><Relationship Id="rId4" Type="http://schemas.openxmlformats.org/officeDocument/2006/relationships/image" Target="../media/image109.jp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114.jpeg"/><Relationship Id="rId2" Type="http://schemas.openxmlformats.org/officeDocument/2006/relationships/image" Target="../media/image111.jpg"/><Relationship Id="rId1" Type="http://schemas.openxmlformats.org/officeDocument/2006/relationships/slideLayout" Target="../slideLayouts/slideLayout7.xml"/><Relationship Id="rId6" Type="http://schemas.openxmlformats.org/officeDocument/2006/relationships/image" Target="../media/image113.jpg"/><Relationship Id="rId5" Type="http://schemas.openxmlformats.org/officeDocument/2006/relationships/image" Target="../media/image112.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16.jpg"/><Relationship Id="rId7" Type="http://schemas.openxmlformats.org/officeDocument/2006/relationships/image" Target="../media/image119.jpg"/><Relationship Id="rId2" Type="http://schemas.openxmlformats.org/officeDocument/2006/relationships/image" Target="../media/image115.jpg"/><Relationship Id="rId1" Type="http://schemas.openxmlformats.org/officeDocument/2006/relationships/slideLayout" Target="../slideLayouts/slideLayout7.xml"/><Relationship Id="rId6" Type="http://schemas.openxmlformats.org/officeDocument/2006/relationships/image" Target="../media/image118.jpeg"/><Relationship Id="rId5" Type="http://schemas.openxmlformats.org/officeDocument/2006/relationships/hyperlink" Target="http://oldnavy.gap.com/browse/product.do?cid=6066&amp;vid=1&amp;pid=836090&amp;scid=836090002" TargetMode="External"/><Relationship Id="rId10" Type="http://schemas.openxmlformats.org/officeDocument/2006/relationships/image" Target="../media/image120.jpeg"/><Relationship Id="rId4" Type="http://schemas.openxmlformats.org/officeDocument/2006/relationships/image" Target="../media/image117.jpeg"/><Relationship Id="rId9" Type="http://schemas.openxmlformats.org/officeDocument/2006/relationships/hyperlink" Target="http://oldnavy.gap.com/browse/product.do?cid=41748&amp;vid=1&amp;pid=858379&amp;scid=85837900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bin"/><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image" Target="../media/image123.jpg"/><Relationship Id="rId1" Type="http://schemas.openxmlformats.org/officeDocument/2006/relationships/slideLayout" Target="../slideLayouts/slideLayout7.xml"/><Relationship Id="rId6" Type="http://schemas.openxmlformats.org/officeDocument/2006/relationships/image" Target="../media/image127.jpg"/><Relationship Id="rId5" Type="http://schemas.openxmlformats.org/officeDocument/2006/relationships/image" Target="../media/image126.bin"/><Relationship Id="rId4" Type="http://schemas.openxmlformats.org/officeDocument/2006/relationships/image" Target="../media/image125.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jpeg"/><Relationship Id="rId11" Type="http://schemas.openxmlformats.org/officeDocument/2006/relationships/image" Target="../media/image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1ECB1-4928-4288-B2F7-AD73A1ED9D2F}"/>
              </a:ext>
            </a:extLst>
          </p:cNvPr>
          <p:cNvSpPr>
            <a:spLocks noGrp="1"/>
          </p:cNvSpPr>
          <p:nvPr>
            <p:ph type="ctrTitle"/>
          </p:nvPr>
        </p:nvSpPr>
        <p:spPr>
          <a:xfrm>
            <a:off x="2192210" y="620169"/>
            <a:ext cx="8574622" cy="2616199"/>
          </a:xfrm>
        </p:spPr>
        <p:txBody>
          <a:bodyPr>
            <a:normAutofit fontScale="90000"/>
          </a:bodyPr>
          <a:lstStyle/>
          <a:p>
            <a:pPr algn="ctr"/>
            <a:r>
              <a:rPr lang="en-US" b="1" dirty="0"/>
              <a:t>Express Your Personality through your Clothing</a:t>
            </a:r>
            <a:br>
              <a:rPr lang="en-US" dirty="0"/>
            </a:br>
            <a:endParaRPr lang="en-US" dirty="0"/>
          </a:p>
        </p:txBody>
      </p:sp>
      <p:sp>
        <p:nvSpPr>
          <p:cNvPr id="3" name="Subtitle 2">
            <a:extLst>
              <a:ext uri="{FF2B5EF4-FFF2-40B4-BE49-F238E27FC236}">
                <a16:creationId xmlns:a16="http://schemas.microsoft.com/office/drawing/2014/main" id="{D0D57140-4DAB-422C-8372-0D5ACCFB3650}"/>
              </a:ext>
            </a:extLst>
          </p:cNvPr>
          <p:cNvSpPr>
            <a:spLocks noGrp="1"/>
          </p:cNvSpPr>
          <p:nvPr>
            <p:ph type="subTitle" idx="1"/>
          </p:nvPr>
        </p:nvSpPr>
        <p:spPr>
          <a:xfrm>
            <a:off x="2498905" y="3416274"/>
            <a:ext cx="7961232" cy="1485510"/>
          </a:xfrm>
        </p:spPr>
        <p:txBody>
          <a:bodyPr>
            <a:normAutofit/>
          </a:bodyPr>
          <a:lstStyle/>
          <a:p>
            <a:pPr algn="ctr"/>
            <a:r>
              <a:rPr lang="en-US" sz="3500" dirty="0"/>
              <a:t>GOAL: Select clothing that expresses your unique personality</a:t>
            </a:r>
            <a:r>
              <a:rPr lang="en-US" dirty="0"/>
              <a:t> </a:t>
            </a:r>
          </a:p>
          <a:p>
            <a:endParaRPr lang="en-US" dirty="0"/>
          </a:p>
        </p:txBody>
      </p:sp>
      <p:pic>
        <p:nvPicPr>
          <p:cNvPr id="1026" name="Picture 2" descr="gamin special occasion">
            <a:extLst>
              <a:ext uri="{FF2B5EF4-FFF2-40B4-BE49-F238E27FC236}">
                <a16:creationId xmlns:a16="http://schemas.microsoft.com/office/drawing/2014/main" id="{EDE63D24-FA81-41C1-8458-D40D42135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500" t="5208" r="14166" b="22292"/>
          <a:stretch>
            <a:fillRect/>
          </a:stretch>
        </p:blipFill>
        <p:spPr bwMode="auto">
          <a:xfrm>
            <a:off x="537099" y="1846300"/>
            <a:ext cx="1372642" cy="3511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autum guys">
            <a:extLst>
              <a:ext uri="{FF2B5EF4-FFF2-40B4-BE49-F238E27FC236}">
                <a16:creationId xmlns:a16="http://schemas.microsoft.com/office/drawing/2014/main" id="{48D0A21C-9F2D-4D3B-8E3B-A12B788AB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0925" r="84550" b="29422"/>
          <a:stretch>
            <a:fillRect/>
          </a:stretch>
        </p:blipFill>
        <p:spPr bwMode="auto">
          <a:xfrm>
            <a:off x="10441176" y="2239223"/>
            <a:ext cx="1071812" cy="13628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summer guys 3">
            <a:extLst>
              <a:ext uri="{FF2B5EF4-FFF2-40B4-BE49-F238E27FC236}">
                <a16:creationId xmlns:a16="http://schemas.microsoft.com/office/drawing/2014/main" id="{73FEBAE0-73DF-4405-85BE-67FC2F409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310" t="61089" r="48073" b="1035"/>
          <a:stretch>
            <a:fillRect/>
          </a:stretch>
        </p:blipFill>
        <p:spPr bwMode="auto">
          <a:xfrm>
            <a:off x="10555074" y="3429000"/>
            <a:ext cx="738579" cy="20578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F34446AF-FDA9-49F5-95EC-D04522847869}"/>
              </a:ext>
            </a:extLst>
          </p:cNvPr>
          <p:cNvSpPr txBox="1"/>
          <p:nvPr/>
        </p:nvSpPr>
        <p:spPr>
          <a:xfrm>
            <a:off x="3893248" y="5292025"/>
            <a:ext cx="5006715" cy="923330"/>
          </a:xfrm>
          <a:prstGeom prst="rect">
            <a:avLst/>
          </a:prstGeom>
          <a:noFill/>
        </p:spPr>
        <p:txBody>
          <a:bodyPr wrap="square" rtlCol="0">
            <a:spAutoFit/>
          </a:bodyPr>
          <a:lstStyle/>
          <a:p>
            <a:pPr algn="ctr"/>
            <a:r>
              <a:rPr lang="en-US" dirty="0"/>
              <a:t>Part of Tennessee 4-H </a:t>
            </a:r>
          </a:p>
          <a:p>
            <a:pPr algn="ctr"/>
            <a:r>
              <a:rPr lang="en-US" dirty="0"/>
              <a:t>Clothing and Textiles Project</a:t>
            </a:r>
          </a:p>
          <a:p>
            <a:pPr algn="ctr"/>
            <a:r>
              <a:rPr lang="en-US" dirty="0"/>
              <a:t>Resource: Beginner Level, Activity 5</a:t>
            </a:r>
          </a:p>
        </p:txBody>
      </p:sp>
      <p:pic>
        <p:nvPicPr>
          <p:cNvPr id="9" name="Picture 8">
            <a:extLst>
              <a:ext uri="{FF2B5EF4-FFF2-40B4-BE49-F238E27FC236}">
                <a16:creationId xmlns:a16="http://schemas.microsoft.com/office/drawing/2014/main" id="{B5BBB0FC-7102-4856-907B-743FDE7A69A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45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52A6-3E15-4B6F-991D-0A8BBA2146FC}"/>
              </a:ext>
            </a:extLst>
          </p:cNvPr>
          <p:cNvSpPr>
            <a:spLocks noGrp="1"/>
          </p:cNvSpPr>
          <p:nvPr>
            <p:ph type="title"/>
          </p:nvPr>
        </p:nvSpPr>
        <p:spPr/>
        <p:txBody>
          <a:bodyPr>
            <a:normAutofit/>
          </a:bodyPr>
          <a:lstStyle/>
          <a:p>
            <a:pPr algn="ctr"/>
            <a:r>
              <a:rPr lang="en-US" sz="6000" b="1" i="1" dirty="0"/>
              <a:t>Gamine</a:t>
            </a:r>
            <a:br>
              <a:rPr lang="en-US" dirty="0"/>
            </a:br>
            <a:endParaRPr lang="en-US" dirty="0"/>
          </a:p>
        </p:txBody>
      </p:sp>
      <p:sp>
        <p:nvSpPr>
          <p:cNvPr id="3" name="Content Placeholder 2">
            <a:extLst>
              <a:ext uri="{FF2B5EF4-FFF2-40B4-BE49-F238E27FC236}">
                <a16:creationId xmlns:a16="http://schemas.microsoft.com/office/drawing/2014/main" id="{5B3DEDC6-66A4-4112-9661-4FCDF4A1817B}"/>
              </a:ext>
            </a:extLst>
          </p:cNvPr>
          <p:cNvSpPr>
            <a:spLocks noGrp="1"/>
          </p:cNvSpPr>
          <p:nvPr>
            <p:ph idx="1"/>
          </p:nvPr>
        </p:nvSpPr>
        <p:spPr>
          <a:xfrm>
            <a:off x="1408412" y="1920926"/>
            <a:ext cx="3988633" cy="4351338"/>
          </a:xfrm>
        </p:spPr>
        <p:txBody>
          <a:bodyPr/>
          <a:lstStyle/>
          <a:p>
            <a:r>
              <a:rPr lang="en-US" dirty="0"/>
              <a:t>Smaller\shorter version of sporty/natural</a:t>
            </a:r>
          </a:p>
          <a:p>
            <a:r>
              <a:rPr lang="en-US" dirty="0"/>
              <a:t>Pixie hairstyles and sporty/natural clothing styles. </a:t>
            </a:r>
          </a:p>
          <a:p>
            <a:r>
              <a:rPr lang="en-US" dirty="0"/>
              <a:t>Guys are youthful looking and have an eye for detail</a:t>
            </a:r>
          </a:p>
        </p:txBody>
      </p:sp>
      <p:pic>
        <p:nvPicPr>
          <p:cNvPr id="7170" name="Picture 2" descr="gamin guys">
            <a:extLst>
              <a:ext uri="{FF2B5EF4-FFF2-40B4-BE49-F238E27FC236}">
                <a16:creationId xmlns:a16="http://schemas.microsoft.com/office/drawing/2014/main" id="{1E30A66A-74EA-4EE2-9938-05D374AB0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82" t="28904" r="71272" b="30620"/>
          <a:stretch/>
        </p:blipFill>
        <p:spPr bwMode="auto">
          <a:xfrm>
            <a:off x="9875203" y="2438399"/>
            <a:ext cx="1296451" cy="17738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1" name="Picture 3" descr="gamine 5">
            <a:extLst>
              <a:ext uri="{FF2B5EF4-FFF2-40B4-BE49-F238E27FC236}">
                <a16:creationId xmlns:a16="http://schemas.microsoft.com/office/drawing/2014/main" id="{E566EB09-ED56-407E-909A-FEB83700F8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492" t="27884" r="47388" b="50612"/>
          <a:stretch>
            <a:fillRect/>
          </a:stretch>
        </p:blipFill>
        <p:spPr bwMode="auto">
          <a:xfrm>
            <a:off x="7782242" y="1999753"/>
            <a:ext cx="1179937" cy="1325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2" name="Picture 4" descr="gamine4">
            <a:extLst>
              <a:ext uri="{FF2B5EF4-FFF2-40B4-BE49-F238E27FC236}">
                <a16:creationId xmlns:a16="http://schemas.microsoft.com/office/drawing/2014/main" id="{CD04AB8F-8129-471E-9E96-C80D84A83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921" t="9544" r="51509" b="50734"/>
          <a:stretch>
            <a:fillRect/>
          </a:stretch>
        </p:blipFill>
        <p:spPr bwMode="auto">
          <a:xfrm>
            <a:off x="5535507" y="1920926"/>
            <a:ext cx="1179937" cy="1631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173" name="Picture 5" descr="gamine">
            <a:extLst>
              <a:ext uri="{FF2B5EF4-FFF2-40B4-BE49-F238E27FC236}">
                <a16:creationId xmlns:a16="http://schemas.microsoft.com/office/drawing/2014/main" id="{6AC28ECF-96E0-4EF9-9D13-B16F63411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757" t="34378" r="24409"/>
          <a:stretch>
            <a:fillRect/>
          </a:stretch>
        </p:blipFill>
        <p:spPr bwMode="auto">
          <a:xfrm>
            <a:off x="6991825" y="3719875"/>
            <a:ext cx="1355915" cy="20217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a:extLst>
              <a:ext uri="{FF2B5EF4-FFF2-40B4-BE49-F238E27FC236}">
                <a16:creationId xmlns:a16="http://schemas.microsoft.com/office/drawing/2014/main" id="{1365F128-2386-44D7-89EB-F86BA590602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2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0BD4C-ACDC-4FDA-8C38-E4F71BEEE040}"/>
              </a:ext>
            </a:extLst>
          </p:cNvPr>
          <p:cNvSpPr>
            <a:spLocks noGrp="1"/>
          </p:cNvSpPr>
          <p:nvPr>
            <p:ph type="title"/>
          </p:nvPr>
        </p:nvSpPr>
        <p:spPr>
          <a:xfrm>
            <a:off x="1443650" y="349149"/>
            <a:ext cx="10018713" cy="1752599"/>
          </a:xfrm>
        </p:spPr>
        <p:txBody>
          <a:bodyPr>
            <a:normAutofit/>
          </a:bodyPr>
          <a:lstStyle/>
          <a:p>
            <a:pPr algn="ctr"/>
            <a:r>
              <a:rPr lang="en-US" sz="6000" b="1" i="1" dirty="0"/>
              <a:t>Classi</a:t>
            </a:r>
            <a:r>
              <a:rPr lang="en-US" sz="6000" b="1" dirty="0"/>
              <a:t>c</a:t>
            </a:r>
            <a:br>
              <a:rPr lang="en-US" dirty="0"/>
            </a:br>
            <a:endParaRPr lang="en-US" dirty="0"/>
          </a:p>
        </p:txBody>
      </p:sp>
      <p:sp>
        <p:nvSpPr>
          <p:cNvPr id="3" name="Content Placeholder 2">
            <a:extLst>
              <a:ext uri="{FF2B5EF4-FFF2-40B4-BE49-F238E27FC236}">
                <a16:creationId xmlns:a16="http://schemas.microsoft.com/office/drawing/2014/main" id="{46636983-44D5-40D0-918F-2A778E291EBF}"/>
              </a:ext>
            </a:extLst>
          </p:cNvPr>
          <p:cNvSpPr>
            <a:spLocks noGrp="1"/>
          </p:cNvSpPr>
          <p:nvPr>
            <p:ph idx="1"/>
          </p:nvPr>
        </p:nvSpPr>
        <p:spPr>
          <a:xfrm>
            <a:off x="1761002" y="1820862"/>
            <a:ext cx="4018613" cy="4351338"/>
          </a:xfrm>
        </p:spPr>
        <p:txBody>
          <a:bodyPr/>
          <a:lstStyle/>
          <a:p>
            <a:r>
              <a:rPr lang="en-US" dirty="0"/>
              <a:t>Tailored looks</a:t>
            </a:r>
          </a:p>
          <a:p>
            <a:r>
              <a:rPr lang="en-US" dirty="0"/>
              <a:t>Classic sweaters, pleated skirts or pants </a:t>
            </a:r>
          </a:p>
          <a:p>
            <a:r>
              <a:rPr lang="en-US" dirty="0"/>
              <a:t>Very neat</a:t>
            </a:r>
          </a:p>
          <a:p>
            <a:r>
              <a:rPr lang="en-US" dirty="0"/>
              <a:t>Everything is in place </a:t>
            </a:r>
          </a:p>
          <a:p>
            <a:r>
              <a:rPr lang="en-US" dirty="0"/>
              <a:t>Stylish in moderation</a:t>
            </a:r>
          </a:p>
          <a:p>
            <a:endParaRPr lang="en-US" dirty="0"/>
          </a:p>
        </p:txBody>
      </p:sp>
      <p:pic>
        <p:nvPicPr>
          <p:cNvPr id="8194" name="Picture 2" descr="classiccapsule (1)">
            <a:extLst>
              <a:ext uri="{FF2B5EF4-FFF2-40B4-BE49-F238E27FC236}">
                <a16:creationId xmlns:a16="http://schemas.microsoft.com/office/drawing/2014/main" id="{C57B3DBC-71E7-4934-9406-8751A02D8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36" y="1690688"/>
            <a:ext cx="4018614" cy="2546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5" name="Picture 3" descr="classic polo">
            <a:extLst>
              <a:ext uri="{FF2B5EF4-FFF2-40B4-BE49-F238E27FC236}">
                <a16:creationId xmlns:a16="http://schemas.microsoft.com/office/drawing/2014/main" id="{0A546BB9-E603-4225-AD0C-328D1B5F6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99" t="9581" r="5161" b="9204"/>
          <a:stretch>
            <a:fillRect/>
          </a:stretch>
        </p:blipFill>
        <p:spPr bwMode="auto">
          <a:xfrm>
            <a:off x="8080309" y="4697088"/>
            <a:ext cx="1115941" cy="12519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6" name="Picture 4" descr="Image result for men's polo shirt">
            <a:extLst>
              <a:ext uri="{FF2B5EF4-FFF2-40B4-BE49-F238E27FC236}">
                <a16:creationId xmlns:a16="http://schemas.microsoft.com/office/drawing/2014/main" id="{AB274D7B-B9A6-404D-9C70-F7FECB3A76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6550" y="4470870"/>
            <a:ext cx="123395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a:extLst>
              <a:ext uri="{FF2B5EF4-FFF2-40B4-BE49-F238E27FC236}">
                <a16:creationId xmlns:a16="http://schemas.microsoft.com/office/drawing/2014/main" id="{48E61889-CB3A-44B8-AD85-CC2814B46975}"/>
              </a:ext>
            </a:extLst>
          </p:cNvPr>
          <p:cNvPicPr>
            <a:picLocks noChangeAspect="1"/>
          </p:cNvPicPr>
          <p:nvPr/>
        </p:nvPicPr>
        <p:blipFill rotWithShape="1">
          <a:blip r:embed="rId6">
            <a:extLst>
              <a:ext uri="{28A0092B-C50C-407E-A947-70E740481C1C}">
                <a14:useLocalDpi xmlns:a14="http://schemas.microsoft.com/office/drawing/2010/main" val="0"/>
              </a:ext>
            </a:extLst>
          </a:blip>
          <a:srcRect l="7169" t="10156" r="54387"/>
          <a:stretch/>
        </p:blipFill>
        <p:spPr>
          <a:xfrm>
            <a:off x="6473458" y="4516438"/>
            <a:ext cx="1262016" cy="1655762"/>
          </a:xfrm>
          <a:prstGeom prst="rect">
            <a:avLst/>
          </a:prstGeom>
        </p:spPr>
      </p:pic>
      <p:pic>
        <p:nvPicPr>
          <p:cNvPr id="8" name="Picture 7">
            <a:extLst>
              <a:ext uri="{FF2B5EF4-FFF2-40B4-BE49-F238E27FC236}">
                <a16:creationId xmlns:a16="http://schemas.microsoft.com/office/drawing/2014/main" id="{A7398867-5CB8-4628-AB30-998E73F434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20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3E47-9E3B-4BA5-874B-5AE06E7470B1}"/>
              </a:ext>
            </a:extLst>
          </p:cNvPr>
          <p:cNvSpPr>
            <a:spLocks noGrp="1"/>
          </p:cNvSpPr>
          <p:nvPr>
            <p:ph type="title"/>
          </p:nvPr>
        </p:nvSpPr>
        <p:spPr>
          <a:xfrm>
            <a:off x="1463999" y="388272"/>
            <a:ext cx="10018713" cy="1752599"/>
          </a:xfrm>
        </p:spPr>
        <p:txBody>
          <a:bodyPr>
            <a:normAutofit/>
          </a:bodyPr>
          <a:lstStyle/>
          <a:p>
            <a:pPr algn="ctr"/>
            <a:r>
              <a:rPr lang="en-US" sz="6000" b="1" i="1" dirty="0"/>
              <a:t>Romantic</a:t>
            </a:r>
            <a:br>
              <a:rPr lang="en-US" dirty="0"/>
            </a:br>
            <a:endParaRPr lang="en-US" dirty="0"/>
          </a:p>
        </p:txBody>
      </p:sp>
      <p:sp>
        <p:nvSpPr>
          <p:cNvPr id="3" name="Content Placeholder 2">
            <a:extLst>
              <a:ext uri="{FF2B5EF4-FFF2-40B4-BE49-F238E27FC236}">
                <a16:creationId xmlns:a16="http://schemas.microsoft.com/office/drawing/2014/main" id="{31FAB1C9-9AF5-47E8-BA92-A8BD928AAC4E}"/>
              </a:ext>
            </a:extLst>
          </p:cNvPr>
          <p:cNvSpPr>
            <a:spLocks noGrp="1"/>
          </p:cNvSpPr>
          <p:nvPr>
            <p:ph idx="1"/>
          </p:nvPr>
        </p:nvSpPr>
        <p:spPr>
          <a:xfrm>
            <a:off x="1178183" y="2109880"/>
            <a:ext cx="4618220" cy="4351338"/>
          </a:xfrm>
        </p:spPr>
        <p:txBody>
          <a:bodyPr/>
          <a:lstStyle/>
          <a:p>
            <a:r>
              <a:rPr lang="en-US" dirty="0"/>
              <a:t>Lots of fullness and softness</a:t>
            </a:r>
          </a:p>
          <a:p>
            <a:r>
              <a:rPr lang="en-US" dirty="0"/>
              <a:t>Large plaids, large prints, large details </a:t>
            </a:r>
          </a:p>
          <a:p>
            <a:r>
              <a:rPr lang="en-US" dirty="0"/>
              <a:t>Females like large ruffles, lace and bows </a:t>
            </a:r>
          </a:p>
          <a:p>
            <a:r>
              <a:rPr lang="en-US" dirty="0"/>
              <a:t>Males like baggy pants and full cut shirts &amp; sweaters</a:t>
            </a:r>
          </a:p>
          <a:p>
            <a:pPr marL="0" indent="0">
              <a:buNone/>
            </a:pPr>
            <a:r>
              <a:rPr lang="en-US" dirty="0"/>
              <a:t> </a:t>
            </a:r>
          </a:p>
          <a:p>
            <a:endParaRPr lang="en-US" dirty="0"/>
          </a:p>
        </p:txBody>
      </p:sp>
      <p:pic>
        <p:nvPicPr>
          <p:cNvPr id="9218" name="Picture 2" descr="romanticclothingpersonality-essentials">
            <a:extLst>
              <a:ext uri="{FF2B5EF4-FFF2-40B4-BE49-F238E27FC236}">
                <a16:creationId xmlns:a16="http://schemas.microsoft.com/office/drawing/2014/main" id="{4167EDF2-276C-4B3F-AEF0-ACB1E2C7B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01" t="25932" r="63174"/>
          <a:stretch>
            <a:fillRect/>
          </a:stretch>
        </p:blipFill>
        <p:spPr bwMode="auto">
          <a:xfrm>
            <a:off x="5943548" y="1592300"/>
            <a:ext cx="1593720" cy="2789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19" name="Picture 3" descr="Image result for romantic clothing styles">
            <a:extLst>
              <a:ext uri="{FF2B5EF4-FFF2-40B4-BE49-F238E27FC236}">
                <a16:creationId xmlns:a16="http://schemas.microsoft.com/office/drawing/2014/main" id="{3C932FAD-DF4D-42CF-AED3-2787B88038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544" t="21404" r="7635"/>
          <a:stretch>
            <a:fillRect/>
          </a:stretch>
        </p:blipFill>
        <p:spPr bwMode="auto">
          <a:xfrm>
            <a:off x="7779353" y="2038468"/>
            <a:ext cx="1306271" cy="196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220" name="Picture 4" descr="romantic">
            <a:extLst>
              <a:ext uri="{FF2B5EF4-FFF2-40B4-BE49-F238E27FC236}">
                <a16:creationId xmlns:a16="http://schemas.microsoft.com/office/drawing/2014/main" id="{ECC10D97-E45A-48A9-997B-972CB2EC5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857" r="52586" b="39484"/>
          <a:stretch>
            <a:fillRect/>
          </a:stretch>
        </p:blipFill>
        <p:spPr bwMode="auto">
          <a:xfrm>
            <a:off x="9745195" y="1825625"/>
            <a:ext cx="1306271" cy="18579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222" name="Picture 6" descr="Image result for full shirt style boys clothing styles">
            <a:extLst>
              <a:ext uri="{FF2B5EF4-FFF2-40B4-BE49-F238E27FC236}">
                <a16:creationId xmlns:a16="http://schemas.microsoft.com/office/drawing/2014/main" id="{F7B498AF-BF1C-4C4A-9483-0BD9E6B6C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087" t="20183"/>
          <a:stretch>
            <a:fillRect/>
          </a:stretch>
        </p:blipFill>
        <p:spPr bwMode="auto">
          <a:xfrm>
            <a:off x="9060717" y="4381291"/>
            <a:ext cx="1238516" cy="179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a:extLst>
              <a:ext uri="{FF2B5EF4-FFF2-40B4-BE49-F238E27FC236}">
                <a16:creationId xmlns:a16="http://schemas.microsoft.com/office/drawing/2014/main" id="{D343E532-2209-436B-9C6F-E3AF9F88F76F}"/>
              </a:ext>
            </a:extLst>
          </p:cNvPr>
          <p:cNvPicPr>
            <a:picLocks noChangeAspect="1"/>
          </p:cNvPicPr>
          <p:nvPr/>
        </p:nvPicPr>
        <p:blipFill rotWithShape="1">
          <a:blip r:embed="rId7">
            <a:extLst>
              <a:ext uri="{28A0092B-C50C-407E-A947-70E740481C1C}">
                <a14:useLocalDpi xmlns:a14="http://schemas.microsoft.com/office/drawing/2010/main" val="0"/>
              </a:ext>
            </a:extLst>
          </a:blip>
          <a:srcRect l="6508" t="7422" r="5872" b="12337"/>
          <a:stretch/>
        </p:blipFill>
        <p:spPr>
          <a:xfrm>
            <a:off x="6901633" y="4627716"/>
            <a:ext cx="1397359" cy="1549246"/>
          </a:xfrm>
          <a:prstGeom prst="rect">
            <a:avLst/>
          </a:prstGeom>
        </p:spPr>
      </p:pic>
      <p:pic>
        <p:nvPicPr>
          <p:cNvPr id="9" name="Picture 8">
            <a:extLst>
              <a:ext uri="{FF2B5EF4-FFF2-40B4-BE49-F238E27FC236}">
                <a16:creationId xmlns:a16="http://schemas.microsoft.com/office/drawing/2014/main" id="{869B057F-7B8F-43E1-9788-1DD3ECEA60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03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7373-F16C-411C-B962-916998BC4C0B}"/>
              </a:ext>
            </a:extLst>
          </p:cNvPr>
          <p:cNvSpPr>
            <a:spLocks noGrp="1"/>
          </p:cNvSpPr>
          <p:nvPr>
            <p:ph type="title"/>
          </p:nvPr>
        </p:nvSpPr>
        <p:spPr/>
        <p:txBody>
          <a:bodyPr>
            <a:normAutofit/>
          </a:bodyPr>
          <a:lstStyle/>
          <a:p>
            <a:pPr algn="ctr"/>
            <a:r>
              <a:rPr lang="en-US" sz="6000" b="1" i="1" dirty="0"/>
              <a:t>Ingenue</a:t>
            </a:r>
            <a:br>
              <a:rPr lang="en-US" dirty="0"/>
            </a:br>
            <a:endParaRPr lang="en-US" dirty="0"/>
          </a:p>
        </p:txBody>
      </p:sp>
      <p:sp>
        <p:nvSpPr>
          <p:cNvPr id="3" name="Content Placeholder 2">
            <a:extLst>
              <a:ext uri="{FF2B5EF4-FFF2-40B4-BE49-F238E27FC236}">
                <a16:creationId xmlns:a16="http://schemas.microsoft.com/office/drawing/2014/main" id="{58772073-6358-4029-BD15-EF0409216E20}"/>
              </a:ext>
            </a:extLst>
          </p:cNvPr>
          <p:cNvSpPr>
            <a:spLocks noGrp="1"/>
          </p:cNvSpPr>
          <p:nvPr>
            <p:ph idx="1"/>
          </p:nvPr>
        </p:nvSpPr>
        <p:spPr>
          <a:xfrm>
            <a:off x="1423414" y="1935318"/>
            <a:ext cx="4198495" cy="4351338"/>
          </a:xfrm>
        </p:spPr>
        <p:txBody>
          <a:bodyPr/>
          <a:lstStyle/>
          <a:p>
            <a:r>
              <a:rPr lang="en-US" i="1" dirty="0"/>
              <a:t>(on-</a:t>
            </a:r>
            <a:r>
              <a:rPr lang="en-US" i="1" dirty="0" err="1"/>
              <a:t>jin</a:t>
            </a:r>
            <a:r>
              <a:rPr lang="en-US" i="1" dirty="0"/>
              <a:t>-u)</a:t>
            </a:r>
          </a:p>
          <a:p>
            <a:r>
              <a:rPr lang="en-US" i="1" dirty="0"/>
              <a:t>S</a:t>
            </a:r>
            <a:r>
              <a:rPr lang="en-US" dirty="0"/>
              <a:t>oft spoken,</a:t>
            </a:r>
          </a:p>
          <a:p>
            <a:r>
              <a:rPr lang="en-US" dirty="0"/>
              <a:t>Likes fine detail, </a:t>
            </a:r>
          </a:p>
          <a:p>
            <a:r>
              <a:rPr lang="en-US" dirty="0"/>
              <a:t>Looks good in small details</a:t>
            </a:r>
          </a:p>
          <a:p>
            <a:pPr marL="0" indent="0">
              <a:buNone/>
            </a:pPr>
            <a:endParaRPr lang="en-US" dirty="0"/>
          </a:p>
          <a:p>
            <a:endParaRPr lang="en-US" dirty="0"/>
          </a:p>
        </p:txBody>
      </p:sp>
      <p:pic>
        <p:nvPicPr>
          <p:cNvPr id="10242" name="Picture 2" descr="igenue 3">
            <a:extLst>
              <a:ext uri="{FF2B5EF4-FFF2-40B4-BE49-F238E27FC236}">
                <a16:creationId xmlns:a16="http://schemas.microsoft.com/office/drawing/2014/main" id="{8F2F36BE-24F6-489A-A536-E48FC7A5F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748" t="19919" r="31590" b="58356"/>
          <a:stretch>
            <a:fillRect/>
          </a:stretch>
        </p:blipFill>
        <p:spPr bwMode="auto">
          <a:xfrm>
            <a:off x="5750126" y="2134692"/>
            <a:ext cx="1139591" cy="16907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43" name="Picture 3" descr="ingenue 2">
            <a:extLst>
              <a:ext uri="{FF2B5EF4-FFF2-40B4-BE49-F238E27FC236}">
                <a16:creationId xmlns:a16="http://schemas.microsoft.com/office/drawing/2014/main" id="{89D77B1D-113A-4D29-925E-4A696661A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9368" r="87962" b="18927"/>
          <a:stretch>
            <a:fillRect/>
          </a:stretch>
        </p:blipFill>
        <p:spPr bwMode="auto">
          <a:xfrm>
            <a:off x="7685052" y="1842771"/>
            <a:ext cx="784850" cy="20682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44" name="Picture 4" descr="ingenue 2">
            <a:extLst>
              <a:ext uri="{FF2B5EF4-FFF2-40B4-BE49-F238E27FC236}">
                <a16:creationId xmlns:a16="http://schemas.microsoft.com/office/drawing/2014/main" id="{53B5FF04-ED69-417C-B0B3-853D2BB47D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7381" t="56757" r="16650" b="20541"/>
          <a:stretch>
            <a:fillRect/>
          </a:stretch>
        </p:blipFill>
        <p:spPr bwMode="auto">
          <a:xfrm>
            <a:off x="9330224" y="2000818"/>
            <a:ext cx="1377465" cy="19585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45" name="Picture 5" descr="ingenue">
            <a:extLst>
              <a:ext uri="{FF2B5EF4-FFF2-40B4-BE49-F238E27FC236}">
                <a16:creationId xmlns:a16="http://schemas.microsoft.com/office/drawing/2014/main" id="{12CE1EAB-57B2-4D78-B189-C4DE62375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1018" t="26959" b="29916"/>
          <a:stretch>
            <a:fillRect/>
          </a:stretch>
        </p:blipFill>
        <p:spPr bwMode="auto">
          <a:xfrm>
            <a:off x="6283604" y="4387802"/>
            <a:ext cx="833996" cy="18988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46" name="Picture 6" descr="Image result for ingenue mens clothing styles">
            <a:extLst>
              <a:ext uri="{FF2B5EF4-FFF2-40B4-BE49-F238E27FC236}">
                <a16:creationId xmlns:a16="http://schemas.microsoft.com/office/drawing/2014/main" id="{EE7022AC-D181-4E1B-AAB7-DFCA1EA2B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6803" t="15457" r="24301"/>
          <a:stretch>
            <a:fillRect/>
          </a:stretch>
        </p:blipFill>
        <p:spPr bwMode="auto">
          <a:xfrm>
            <a:off x="8515792" y="4419602"/>
            <a:ext cx="814432" cy="193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8">
            <a:extLst>
              <a:ext uri="{FF2B5EF4-FFF2-40B4-BE49-F238E27FC236}">
                <a16:creationId xmlns:a16="http://schemas.microsoft.com/office/drawing/2014/main" id="{9CCC784A-CDC2-4CF2-A143-98C4F48ED98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73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07FB-4A53-4BF3-B6D2-F547CBAAD4C6}"/>
              </a:ext>
            </a:extLst>
          </p:cNvPr>
          <p:cNvSpPr>
            <a:spLocks noGrp="1"/>
          </p:cNvSpPr>
          <p:nvPr>
            <p:ph type="title"/>
          </p:nvPr>
        </p:nvSpPr>
        <p:spPr>
          <a:xfrm>
            <a:off x="1086643" y="190499"/>
            <a:ext cx="10018713" cy="789215"/>
          </a:xfrm>
        </p:spPr>
        <p:txBody>
          <a:bodyPr/>
          <a:lstStyle/>
          <a:p>
            <a:pPr algn="ctr"/>
            <a:r>
              <a:rPr lang="en-US" dirty="0"/>
              <a:t>Identify Your Personal Style</a:t>
            </a:r>
          </a:p>
        </p:txBody>
      </p:sp>
      <p:sp>
        <p:nvSpPr>
          <p:cNvPr id="3" name="Content Placeholder 2">
            <a:extLst>
              <a:ext uri="{FF2B5EF4-FFF2-40B4-BE49-F238E27FC236}">
                <a16:creationId xmlns:a16="http://schemas.microsoft.com/office/drawing/2014/main" id="{0F9652F8-8647-4934-A28A-827FEE7B01C9}"/>
              </a:ext>
            </a:extLst>
          </p:cNvPr>
          <p:cNvSpPr>
            <a:spLocks noGrp="1"/>
          </p:cNvSpPr>
          <p:nvPr>
            <p:ph idx="1"/>
          </p:nvPr>
        </p:nvSpPr>
        <p:spPr>
          <a:xfrm>
            <a:off x="1823944" y="973183"/>
            <a:ext cx="10018713" cy="5884817"/>
          </a:xfrm>
        </p:spPr>
        <p:txBody>
          <a:bodyPr>
            <a:normAutofit fontScale="85000" lnSpcReduction="20000"/>
          </a:bodyPr>
          <a:lstStyle/>
          <a:p>
            <a:r>
              <a:rPr lang="en-US" sz="3300" dirty="0"/>
              <a:t>My style is:_____________________________________________________</a:t>
            </a:r>
          </a:p>
          <a:p>
            <a:r>
              <a:rPr lang="en-US" sz="3300" dirty="0"/>
              <a:t>Is there anything you would add to your outfits to make them better reflect your style?   Yes     No</a:t>
            </a:r>
          </a:p>
          <a:p>
            <a:r>
              <a:rPr lang="en-US" sz="3300" dirty="0"/>
              <a:t>    If ‘yes’ describe here what you would add:________________________________________________</a:t>
            </a:r>
          </a:p>
          <a:p>
            <a:r>
              <a:rPr lang="en-US" sz="3300" dirty="0"/>
              <a:t>Now that you have identified your personal style, look at the descriptions of that style and/or examples given. </a:t>
            </a:r>
          </a:p>
          <a:p>
            <a:r>
              <a:rPr lang="en-US" sz="3300" dirty="0"/>
              <a:t>If you could buy an outfit for a special occasion reflecting your identified style, describe what that outfit would look like including color, fit, length, etc.</a:t>
            </a:r>
          </a:p>
          <a:p>
            <a:r>
              <a:rPr lang="en-US" sz="3300" dirty="0"/>
              <a:t>I would wear my special occasion outfit to:____________________________________</a:t>
            </a:r>
          </a:p>
          <a:p>
            <a:r>
              <a:rPr lang="en-US" sz="3300" dirty="0"/>
              <a:t>Description of outfit:</a:t>
            </a:r>
            <a:endParaRPr lang="en-US" dirty="0"/>
          </a:p>
        </p:txBody>
      </p:sp>
      <p:pic>
        <p:nvPicPr>
          <p:cNvPr id="4" name="Picture 3">
            <a:extLst>
              <a:ext uri="{FF2B5EF4-FFF2-40B4-BE49-F238E27FC236}">
                <a16:creationId xmlns:a16="http://schemas.microsoft.com/office/drawing/2014/main" id="{5DC02831-4D8F-4AD2-B133-A56D370E1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3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EB-3A9D-49F8-A856-14BC7E456856}"/>
              </a:ext>
            </a:extLst>
          </p:cNvPr>
          <p:cNvSpPr>
            <a:spLocks noGrp="1"/>
          </p:cNvSpPr>
          <p:nvPr>
            <p:ph type="title"/>
          </p:nvPr>
        </p:nvSpPr>
        <p:spPr>
          <a:xfrm>
            <a:off x="1657378" y="281063"/>
            <a:ext cx="10018713" cy="1752599"/>
          </a:xfrm>
        </p:spPr>
        <p:txBody>
          <a:bodyPr/>
          <a:lstStyle/>
          <a:p>
            <a:pPr algn="ctr"/>
            <a:r>
              <a:rPr lang="en-US" dirty="0"/>
              <a:t>Test your Knowledge</a:t>
            </a:r>
          </a:p>
        </p:txBody>
      </p:sp>
      <p:pic>
        <p:nvPicPr>
          <p:cNvPr id="11267" name="Picture 3" descr="black skirt">
            <a:extLst>
              <a:ext uri="{FF2B5EF4-FFF2-40B4-BE49-F238E27FC236}">
                <a16:creationId xmlns:a16="http://schemas.microsoft.com/office/drawing/2014/main" id="{E8D17D0B-2E74-43FE-B445-343B80B18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956" b="14417"/>
          <a:stretch>
            <a:fillRect/>
          </a:stretch>
        </p:blipFill>
        <p:spPr bwMode="auto">
          <a:xfrm>
            <a:off x="599592" y="2683239"/>
            <a:ext cx="1391940" cy="13855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68" name="Picture 4" descr="dramatic style example">
            <a:extLst>
              <a:ext uri="{FF2B5EF4-FFF2-40B4-BE49-F238E27FC236}">
                <a16:creationId xmlns:a16="http://schemas.microsoft.com/office/drawing/2014/main" id="{9A9D26F0-AD07-4C16-A88D-A9BCDB5F9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541" t="13002" b="66489"/>
          <a:stretch>
            <a:fillRect/>
          </a:stretch>
        </p:blipFill>
        <p:spPr bwMode="auto">
          <a:xfrm>
            <a:off x="480918" y="1690688"/>
            <a:ext cx="1689526" cy="11041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69" name="Picture 5" descr="romantic 3">
            <a:extLst>
              <a:ext uri="{FF2B5EF4-FFF2-40B4-BE49-F238E27FC236}">
                <a16:creationId xmlns:a16="http://schemas.microsoft.com/office/drawing/2014/main" id="{199DA551-01C6-49D4-A503-10BE46210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0796" t="15295" r="25500" b="51294"/>
          <a:stretch>
            <a:fillRect/>
          </a:stretch>
        </p:blipFill>
        <p:spPr bwMode="auto">
          <a:xfrm>
            <a:off x="2866825" y="1607371"/>
            <a:ext cx="937953" cy="26807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70" name="Picture 6" descr="gamine example">
            <a:extLst>
              <a:ext uri="{FF2B5EF4-FFF2-40B4-BE49-F238E27FC236}">
                <a16:creationId xmlns:a16="http://schemas.microsoft.com/office/drawing/2014/main" id="{6B955912-449B-4789-8BB3-1D0A2A4852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726" r="76909" b="30544"/>
          <a:stretch>
            <a:fillRect/>
          </a:stretch>
        </p:blipFill>
        <p:spPr bwMode="auto">
          <a:xfrm>
            <a:off x="4501159" y="1603623"/>
            <a:ext cx="988417" cy="26807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71" name="Picture 7" descr="classic outfits examples">
            <a:extLst>
              <a:ext uri="{FF2B5EF4-FFF2-40B4-BE49-F238E27FC236}">
                <a16:creationId xmlns:a16="http://schemas.microsoft.com/office/drawing/2014/main" id="{E968E568-1C74-4A0E-AC6B-0106851179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6488" t="17383" b="29900"/>
          <a:stretch>
            <a:fillRect/>
          </a:stretch>
        </p:blipFill>
        <p:spPr bwMode="auto">
          <a:xfrm>
            <a:off x="6185956" y="1690688"/>
            <a:ext cx="1399067" cy="25310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72" name="Picture 8" descr="natural kids">
            <a:extLst>
              <a:ext uri="{FF2B5EF4-FFF2-40B4-BE49-F238E27FC236}">
                <a16:creationId xmlns:a16="http://schemas.microsoft.com/office/drawing/2014/main" id="{51A66088-28DE-4471-AEDF-2BD856D5AB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5111" t="18666" r="21999"/>
          <a:stretch>
            <a:fillRect/>
          </a:stretch>
        </p:blipFill>
        <p:spPr bwMode="auto">
          <a:xfrm>
            <a:off x="7845403" y="2026984"/>
            <a:ext cx="2266399" cy="2194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273" name="Picture 9" descr="lace dress">
            <a:extLst>
              <a:ext uri="{FF2B5EF4-FFF2-40B4-BE49-F238E27FC236}">
                <a16:creationId xmlns:a16="http://schemas.microsoft.com/office/drawing/2014/main" id="{10C187F1-035A-4EEB-8869-1A347F2E1C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77193" y="2256583"/>
            <a:ext cx="1570906" cy="19651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a:extLst>
              <a:ext uri="{FF2B5EF4-FFF2-40B4-BE49-F238E27FC236}">
                <a16:creationId xmlns:a16="http://schemas.microsoft.com/office/drawing/2014/main" id="{4498A487-20F7-4CFE-8308-C34660CD308D}"/>
              </a:ext>
            </a:extLst>
          </p:cNvPr>
          <p:cNvSpPr txBox="1"/>
          <p:nvPr/>
        </p:nvSpPr>
        <p:spPr>
          <a:xfrm>
            <a:off x="838200" y="4691921"/>
            <a:ext cx="1153332" cy="369392"/>
          </a:xfrm>
          <a:prstGeom prst="rect">
            <a:avLst/>
          </a:prstGeom>
          <a:noFill/>
        </p:spPr>
        <p:txBody>
          <a:bodyPr wrap="square" rtlCol="0">
            <a:spAutoFit/>
          </a:bodyPr>
          <a:lstStyle/>
          <a:p>
            <a:r>
              <a:rPr lang="en-US" dirty="0"/>
              <a:t>Dramatic</a:t>
            </a:r>
          </a:p>
        </p:txBody>
      </p:sp>
      <p:sp>
        <p:nvSpPr>
          <p:cNvPr id="5" name="TextBox 4">
            <a:extLst>
              <a:ext uri="{FF2B5EF4-FFF2-40B4-BE49-F238E27FC236}">
                <a16:creationId xmlns:a16="http://schemas.microsoft.com/office/drawing/2014/main" id="{D2DFC7E8-08AD-40BD-8DB5-9F052DA81D01}"/>
              </a:ext>
            </a:extLst>
          </p:cNvPr>
          <p:cNvSpPr txBox="1"/>
          <p:nvPr/>
        </p:nvSpPr>
        <p:spPr>
          <a:xfrm>
            <a:off x="2488367" y="4691921"/>
            <a:ext cx="1454046" cy="369392"/>
          </a:xfrm>
          <a:prstGeom prst="rect">
            <a:avLst/>
          </a:prstGeom>
          <a:noFill/>
        </p:spPr>
        <p:txBody>
          <a:bodyPr wrap="square" rtlCol="0">
            <a:spAutoFit/>
          </a:bodyPr>
          <a:lstStyle/>
          <a:p>
            <a:r>
              <a:rPr lang="en-US" dirty="0"/>
              <a:t>Romantic</a:t>
            </a:r>
          </a:p>
        </p:txBody>
      </p:sp>
      <p:sp>
        <p:nvSpPr>
          <p:cNvPr id="6" name="TextBox 5">
            <a:extLst>
              <a:ext uri="{FF2B5EF4-FFF2-40B4-BE49-F238E27FC236}">
                <a16:creationId xmlns:a16="http://schemas.microsoft.com/office/drawing/2014/main" id="{17005532-B937-4B17-921A-02172A9C63FF}"/>
              </a:ext>
            </a:extLst>
          </p:cNvPr>
          <p:cNvSpPr txBox="1"/>
          <p:nvPr/>
        </p:nvSpPr>
        <p:spPr>
          <a:xfrm>
            <a:off x="4332157" y="4691921"/>
            <a:ext cx="1334125" cy="923330"/>
          </a:xfrm>
          <a:prstGeom prst="rect">
            <a:avLst/>
          </a:prstGeom>
          <a:noFill/>
        </p:spPr>
        <p:txBody>
          <a:bodyPr wrap="square" rtlCol="0">
            <a:spAutoFit/>
          </a:bodyPr>
          <a:lstStyle/>
          <a:p>
            <a:r>
              <a:rPr lang="en-US" dirty="0"/>
              <a:t>Gamine (Natural/</a:t>
            </a:r>
          </a:p>
          <a:p>
            <a:r>
              <a:rPr lang="en-US" dirty="0"/>
              <a:t>Sporty)</a:t>
            </a:r>
          </a:p>
        </p:txBody>
      </p:sp>
      <p:sp>
        <p:nvSpPr>
          <p:cNvPr id="7" name="TextBox 6">
            <a:extLst>
              <a:ext uri="{FF2B5EF4-FFF2-40B4-BE49-F238E27FC236}">
                <a16:creationId xmlns:a16="http://schemas.microsoft.com/office/drawing/2014/main" id="{225AB342-2AB0-442C-B2EE-72BA4FAB271F}"/>
              </a:ext>
            </a:extLst>
          </p:cNvPr>
          <p:cNvSpPr txBox="1"/>
          <p:nvPr/>
        </p:nvSpPr>
        <p:spPr>
          <a:xfrm>
            <a:off x="6096000" y="4452079"/>
            <a:ext cx="1334125" cy="369332"/>
          </a:xfrm>
          <a:prstGeom prst="rect">
            <a:avLst/>
          </a:prstGeom>
          <a:noFill/>
        </p:spPr>
        <p:txBody>
          <a:bodyPr wrap="square" rtlCol="0">
            <a:spAutoFit/>
          </a:bodyPr>
          <a:lstStyle/>
          <a:p>
            <a:r>
              <a:rPr lang="en-US" dirty="0"/>
              <a:t>Classic</a:t>
            </a:r>
          </a:p>
        </p:txBody>
      </p:sp>
      <p:sp>
        <p:nvSpPr>
          <p:cNvPr id="8" name="TextBox 7">
            <a:extLst>
              <a:ext uri="{FF2B5EF4-FFF2-40B4-BE49-F238E27FC236}">
                <a16:creationId xmlns:a16="http://schemas.microsoft.com/office/drawing/2014/main" id="{FD0B54A5-37B0-40CD-9CA1-AA4868AD7DA1}"/>
              </a:ext>
            </a:extLst>
          </p:cNvPr>
          <p:cNvSpPr txBox="1"/>
          <p:nvPr/>
        </p:nvSpPr>
        <p:spPr>
          <a:xfrm>
            <a:off x="8592074" y="4631960"/>
            <a:ext cx="1178676" cy="646331"/>
          </a:xfrm>
          <a:prstGeom prst="rect">
            <a:avLst/>
          </a:prstGeom>
          <a:noFill/>
        </p:spPr>
        <p:txBody>
          <a:bodyPr wrap="square" rtlCol="0">
            <a:spAutoFit/>
          </a:bodyPr>
          <a:lstStyle/>
          <a:p>
            <a:r>
              <a:rPr lang="en-US" dirty="0"/>
              <a:t>Sporty/ Natural</a:t>
            </a:r>
          </a:p>
        </p:txBody>
      </p:sp>
      <p:sp>
        <p:nvSpPr>
          <p:cNvPr id="9" name="TextBox 8">
            <a:extLst>
              <a:ext uri="{FF2B5EF4-FFF2-40B4-BE49-F238E27FC236}">
                <a16:creationId xmlns:a16="http://schemas.microsoft.com/office/drawing/2014/main" id="{25C277A0-D987-47B0-AEE6-1BBBB9CB56E8}"/>
              </a:ext>
            </a:extLst>
          </p:cNvPr>
          <p:cNvSpPr txBox="1"/>
          <p:nvPr/>
        </p:nvSpPr>
        <p:spPr>
          <a:xfrm>
            <a:off x="10702977" y="4691921"/>
            <a:ext cx="1178676" cy="369392"/>
          </a:xfrm>
          <a:prstGeom prst="rect">
            <a:avLst/>
          </a:prstGeom>
          <a:noFill/>
        </p:spPr>
        <p:txBody>
          <a:bodyPr wrap="square" rtlCol="0">
            <a:spAutoFit/>
          </a:bodyPr>
          <a:lstStyle/>
          <a:p>
            <a:r>
              <a:rPr lang="en-US" dirty="0"/>
              <a:t>Ingenue</a:t>
            </a:r>
          </a:p>
        </p:txBody>
      </p:sp>
      <p:pic>
        <p:nvPicPr>
          <p:cNvPr id="16" name="Picture 15">
            <a:extLst>
              <a:ext uri="{FF2B5EF4-FFF2-40B4-BE49-F238E27FC236}">
                <a16:creationId xmlns:a16="http://schemas.microsoft.com/office/drawing/2014/main" id="{1F1CC5A7-9DC8-4B58-9202-010F08F07EB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1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AFE23-12FB-070B-5E15-555A803CCCEE}"/>
              </a:ext>
            </a:extLst>
          </p:cNvPr>
          <p:cNvSpPr>
            <a:spLocks noGrp="1"/>
          </p:cNvSpPr>
          <p:nvPr>
            <p:ph type="ctrTitle"/>
          </p:nvPr>
        </p:nvSpPr>
        <p:spPr/>
        <p:txBody>
          <a:bodyPr>
            <a:noAutofit/>
          </a:bodyPr>
          <a:lstStyle/>
          <a:p>
            <a:r>
              <a:rPr lang="en-US" sz="3600" dirty="0"/>
              <a:t>The following slides are fashion examples for each style that can be copied and cut apart for the 4-Hers to use in creating their own fashion story or can be uploaded to computers for them to select from and create their fashion story on a computer</a:t>
            </a:r>
          </a:p>
        </p:txBody>
      </p:sp>
      <p:sp>
        <p:nvSpPr>
          <p:cNvPr id="3" name="Subtitle 2">
            <a:extLst>
              <a:ext uri="{FF2B5EF4-FFF2-40B4-BE49-F238E27FC236}">
                <a16:creationId xmlns:a16="http://schemas.microsoft.com/office/drawing/2014/main" id="{E37452CC-751D-DA94-8462-693705075D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757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capris for teens">
            <a:extLst>
              <a:ext uri="{FF2B5EF4-FFF2-40B4-BE49-F238E27FC236}">
                <a16:creationId xmlns:a16="http://schemas.microsoft.com/office/drawing/2014/main" id="{8CAC9CE4-0A38-42EA-B867-67213313D5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29" t="2481" r="19429" b="25733"/>
          <a:stretch/>
        </p:blipFill>
        <p:spPr bwMode="auto">
          <a:xfrm>
            <a:off x="1550070" y="3630659"/>
            <a:ext cx="2205067" cy="27701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4474D8C-F683-4269-84FA-B418FFAE9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970" y="480892"/>
            <a:ext cx="2348391" cy="2348391"/>
          </a:xfrm>
          <a:prstGeom prst="rect">
            <a:avLst/>
          </a:prstGeom>
        </p:spPr>
      </p:pic>
      <p:pic>
        <p:nvPicPr>
          <p:cNvPr id="9" name="Picture 8">
            <a:extLst>
              <a:ext uri="{FF2B5EF4-FFF2-40B4-BE49-F238E27FC236}">
                <a16:creationId xmlns:a16="http://schemas.microsoft.com/office/drawing/2014/main" id="{78438EFB-3D92-4920-B2CF-884B7424EE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1" y="560201"/>
            <a:ext cx="2217243" cy="218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clothing&#10;&#10;Description automatically generated">
            <a:extLst>
              <a:ext uri="{FF2B5EF4-FFF2-40B4-BE49-F238E27FC236}">
                <a16:creationId xmlns:a16="http://schemas.microsoft.com/office/drawing/2014/main" id="{B7B60ED3-DC4C-4F43-AC89-9242B3B271E5}"/>
              </a:ext>
            </a:extLst>
          </p:cNvPr>
          <p:cNvPicPr>
            <a:picLocks noChangeAspect="1"/>
          </p:cNvPicPr>
          <p:nvPr/>
        </p:nvPicPr>
        <p:blipFill rotWithShape="1">
          <a:blip r:embed="rId5">
            <a:extLst>
              <a:ext uri="{28A0092B-C50C-407E-A947-70E740481C1C}">
                <a14:useLocalDpi xmlns:a14="http://schemas.microsoft.com/office/drawing/2010/main" val="0"/>
              </a:ext>
            </a:extLst>
          </a:blip>
          <a:srcRect l="2889" r="50000"/>
          <a:stretch/>
        </p:blipFill>
        <p:spPr>
          <a:xfrm>
            <a:off x="8649621" y="1001519"/>
            <a:ext cx="1722159" cy="3655526"/>
          </a:xfrm>
          <a:prstGeom prst="rect">
            <a:avLst/>
          </a:prstGeom>
        </p:spPr>
      </p:pic>
      <p:pic>
        <p:nvPicPr>
          <p:cNvPr id="12" name="Picture 6" descr="http://www4.assets-gap.com/Asset_Archive/GPWeb/Assets/Product/830/830041/quick/gp830041-00qlv01.jpg">
            <a:hlinkClick r:id="rId6"/>
            <a:extLst>
              <a:ext uri="{FF2B5EF4-FFF2-40B4-BE49-F238E27FC236}">
                <a16:creationId xmlns:a16="http://schemas.microsoft.com/office/drawing/2014/main" id="{ED726CC3-2A01-4237-80FF-0280A829056B}"/>
              </a:ext>
            </a:extLst>
          </p:cNvPr>
          <p:cNvPicPr>
            <a:picLocks noChangeAspect="1" noChangeArrowheads="1"/>
          </p:cNvPicPr>
          <p:nvPr/>
        </p:nvPicPr>
        <p:blipFill>
          <a:blip r:embed="rId7" cstate="print"/>
          <a:srcRect l="20792" r="16832"/>
          <a:stretch>
            <a:fillRect/>
          </a:stretch>
        </p:blipFill>
        <p:spPr bwMode="auto">
          <a:xfrm>
            <a:off x="6456159" y="871127"/>
            <a:ext cx="2030713" cy="4351529"/>
          </a:xfrm>
          <a:prstGeom prst="rect">
            <a:avLst/>
          </a:prstGeom>
          <a:noFill/>
        </p:spPr>
      </p:pic>
      <p:sp>
        <p:nvSpPr>
          <p:cNvPr id="13" name="TextBox 12">
            <a:extLst>
              <a:ext uri="{FF2B5EF4-FFF2-40B4-BE49-F238E27FC236}">
                <a16:creationId xmlns:a16="http://schemas.microsoft.com/office/drawing/2014/main" id="{ECF0F6FC-FBEB-4D3F-A513-408E52E00369}"/>
              </a:ext>
            </a:extLst>
          </p:cNvPr>
          <p:cNvSpPr txBox="1"/>
          <p:nvPr/>
        </p:nvSpPr>
        <p:spPr>
          <a:xfrm>
            <a:off x="6184900" y="6096000"/>
            <a:ext cx="2464720" cy="369332"/>
          </a:xfrm>
          <a:prstGeom prst="rect">
            <a:avLst/>
          </a:prstGeom>
          <a:noFill/>
        </p:spPr>
        <p:txBody>
          <a:bodyPr wrap="square" rtlCol="0">
            <a:spAutoFit/>
          </a:bodyPr>
          <a:lstStyle/>
          <a:p>
            <a:r>
              <a:rPr lang="en-US" dirty="0"/>
              <a:t>Dramatic </a:t>
            </a:r>
          </a:p>
        </p:txBody>
      </p:sp>
    </p:spTree>
    <p:extLst>
      <p:ext uri="{BB962C8B-B14F-4D97-AF65-F5344CB8AC3E}">
        <p14:creationId xmlns:p14="http://schemas.microsoft.com/office/powerpoint/2010/main" val="9184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4CC7EA-FC9A-44B9-87B1-DC20DF5AF219}"/>
              </a:ext>
            </a:extLst>
          </p:cNvPr>
          <p:cNvPicPr>
            <a:picLocks noChangeAspect="1"/>
          </p:cNvPicPr>
          <p:nvPr/>
        </p:nvPicPr>
        <p:blipFill rotWithShape="1">
          <a:blip r:embed="rId2">
            <a:extLst>
              <a:ext uri="{28A0092B-C50C-407E-A947-70E740481C1C}">
                <a14:useLocalDpi xmlns:a14="http://schemas.microsoft.com/office/drawing/2010/main" val="0"/>
              </a:ext>
            </a:extLst>
          </a:blip>
          <a:srcRect l="8444" t="8889" r="67333" b="62667"/>
          <a:stretch/>
        </p:blipFill>
        <p:spPr>
          <a:xfrm>
            <a:off x="5930902" y="291224"/>
            <a:ext cx="1943099" cy="2281804"/>
          </a:xfrm>
          <a:prstGeom prst="rect">
            <a:avLst/>
          </a:prstGeom>
        </p:spPr>
      </p:pic>
      <p:pic>
        <p:nvPicPr>
          <p:cNvPr id="6" name="Picture 5">
            <a:extLst>
              <a:ext uri="{FF2B5EF4-FFF2-40B4-BE49-F238E27FC236}">
                <a16:creationId xmlns:a16="http://schemas.microsoft.com/office/drawing/2014/main" id="{61A368D6-70C3-431E-BD42-7689D60E6429}"/>
              </a:ext>
            </a:extLst>
          </p:cNvPr>
          <p:cNvPicPr>
            <a:picLocks noChangeAspect="1"/>
          </p:cNvPicPr>
          <p:nvPr/>
        </p:nvPicPr>
        <p:blipFill rotWithShape="1">
          <a:blip r:embed="rId2">
            <a:extLst>
              <a:ext uri="{28A0092B-C50C-407E-A947-70E740481C1C}">
                <a14:useLocalDpi xmlns:a14="http://schemas.microsoft.com/office/drawing/2010/main" val="0"/>
              </a:ext>
            </a:extLst>
          </a:blip>
          <a:srcRect l="59111" t="4667" r="14667" b="65333"/>
          <a:stretch/>
        </p:blipFill>
        <p:spPr>
          <a:xfrm>
            <a:off x="8004965" y="482600"/>
            <a:ext cx="1943100" cy="2223038"/>
          </a:xfrm>
          <a:prstGeom prst="rect">
            <a:avLst/>
          </a:prstGeom>
        </p:spPr>
      </p:pic>
      <p:pic>
        <p:nvPicPr>
          <p:cNvPr id="10" name="Picture 9" descr="A picture containing clothing&#10;&#10;Description automatically generated">
            <a:extLst>
              <a:ext uri="{FF2B5EF4-FFF2-40B4-BE49-F238E27FC236}">
                <a16:creationId xmlns:a16="http://schemas.microsoft.com/office/drawing/2014/main" id="{FDD7EC59-3BE8-4559-A58D-45F3AF70F14B}"/>
              </a:ext>
            </a:extLst>
          </p:cNvPr>
          <p:cNvPicPr>
            <a:picLocks noChangeAspect="1"/>
          </p:cNvPicPr>
          <p:nvPr/>
        </p:nvPicPr>
        <p:blipFill rotWithShape="1">
          <a:blip r:embed="rId3">
            <a:extLst>
              <a:ext uri="{28A0092B-C50C-407E-A947-70E740481C1C}">
                <a14:useLocalDpi xmlns:a14="http://schemas.microsoft.com/office/drawing/2010/main" val="0"/>
              </a:ext>
            </a:extLst>
          </a:blip>
          <a:srcRect t="10556" b="12778"/>
          <a:stretch/>
        </p:blipFill>
        <p:spPr>
          <a:xfrm>
            <a:off x="7874000" y="3637373"/>
            <a:ext cx="2205030" cy="2223038"/>
          </a:xfrm>
          <a:prstGeom prst="rect">
            <a:avLst/>
          </a:prstGeom>
        </p:spPr>
      </p:pic>
      <p:pic>
        <p:nvPicPr>
          <p:cNvPr id="11" name="Picture 12" descr="Bootcut trousers wth heart fob">
            <a:hlinkClick r:id="rId4"/>
            <a:extLst>
              <a:ext uri="{FF2B5EF4-FFF2-40B4-BE49-F238E27FC236}">
                <a16:creationId xmlns:a16="http://schemas.microsoft.com/office/drawing/2014/main" id="{27DC670E-E972-4942-A6CC-D5EDC6A341DC}"/>
              </a:ext>
            </a:extLst>
          </p:cNvPr>
          <p:cNvPicPr>
            <a:picLocks noChangeAspect="1" noChangeArrowheads="1"/>
          </p:cNvPicPr>
          <p:nvPr/>
        </p:nvPicPr>
        <p:blipFill>
          <a:blip r:embed="rId5" cstate="print"/>
          <a:srcRect l="17647" r="14706"/>
          <a:stretch>
            <a:fillRect/>
          </a:stretch>
        </p:blipFill>
        <p:spPr bwMode="auto">
          <a:xfrm>
            <a:off x="6026150" y="3172096"/>
            <a:ext cx="1752600" cy="3310467"/>
          </a:xfrm>
          <a:prstGeom prst="rect">
            <a:avLst/>
          </a:prstGeom>
          <a:noFill/>
        </p:spPr>
      </p:pic>
      <p:pic>
        <p:nvPicPr>
          <p:cNvPr id="12" name="Picture 24" descr="http://www2.assets-gap.com/Asset_Archive/GPWeb/Assets/Product/849/849567/quick/gp849567-00qlv01.jpg">
            <a:hlinkClick r:id="rId6"/>
            <a:extLst>
              <a:ext uri="{FF2B5EF4-FFF2-40B4-BE49-F238E27FC236}">
                <a16:creationId xmlns:a16="http://schemas.microsoft.com/office/drawing/2014/main" id="{FDD8CDFC-9CC3-4644-8D64-F7699BD0D87F}"/>
              </a:ext>
            </a:extLst>
          </p:cNvPr>
          <p:cNvPicPr>
            <a:picLocks noChangeAspect="1" noChangeArrowheads="1"/>
          </p:cNvPicPr>
          <p:nvPr/>
        </p:nvPicPr>
        <p:blipFill>
          <a:blip r:embed="rId7" cstate="print"/>
          <a:srcRect l="14163" r="11481"/>
          <a:stretch>
            <a:fillRect/>
          </a:stretch>
        </p:blipFill>
        <p:spPr bwMode="auto">
          <a:xfrm>
            <a:off x="3806825" y="3115098"/>
            <a:ext cx="1905000" cy="3424465"/>
          </a:xfrm>
          <a:prstGeom prst="rect">
            <a:avLst/>
          </a:prstGeom>
          <a:noFill/>
        </p:spPr>
      </p:pic>
      <p:pic>
        <p:nvPicPr>
          <p:cNvPr id="13" name="Content Placeholder 3">
            <a:extLst>
              <a:ext uri="{FF2B5EF4-FFF2-40B4-BE49-F238E27FC236}">
                <a16:creationId xmlns:a16="http://schemas.microsoft.com/office/drawing/2014/main" id="{C4558BA0-00F5-4430-8FE0-299B0B951B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91694" y="291225"/>
            <a:ext cx="2199069" cy="2569105"/>
          </a:xfrm>
          <a:prstGeom prst="rect">
            <a:avLst/>
          </a:prstGeom>
        </p:spPr>
      </p:pic>
      <p:pic>
        <p:nvPicPr>
          <p:cNvPr id="14" name="Picture 14" descr="http://www4.assets-gap.com/Asset_Archive/GPWeb/Assets/Product/837/837060/quick/gp837060-01qlv01.jpg">
            <a:hlinkClick r:id="rId9"/>
            <a:extLst>
              <a:ext uri="{FF2B5EF4-FFF2-40B4-BE49-F238E27FC236}">
                <a16:creationId xmlns:a16="http://schemas.microsoft.com/office/drawing/2014/main" id="{9FCAFDC0-9027-4B69-8B86-B4DA50A85035}"/>
              </a:ext>
            </a:extLst>
          </p:cNvPr>
          <p:cNvPicPr>
            <a:picLocks noChangeAspect="1" noChangeArrowheads="1"/>
          </p:cNvPicPr>
          <p:nvPr/>
        </p:nvPicPr>
        <p:blipFill>
          <a:blip r:embed="rId10" cstate="print"/>
          <a:srcRect l="21875" r="15625"/>
          <a:stretch>
            <a:fillRect/>
          </a:stretch>
        </p:blipFill>
        <p:spPr bwMode="auto">
          <a:xfrm>
            <a:off x="1673994" y="2860329"/>
            <a:ext cx="1777560" cy="3801517"/>
          </a:xfrm>
          <a:prstGeom prst="rect">
            <a:avLst/>
          </a:prstGeom>
          <a:noFill/>
        </p:spPr>
      </p:pic>
      <p:sp>
        <p:nvSpPr>
          <p:cNvPr id="16" name="TextBox 15">
            <a:extLst>
              <a:ext uri="{FF2B5EF4-FFF2-40B4-BE49-F238E27FC236}">
                <a16:creationId xmlns:a16="http://schemas.microsoft.com/office/drawing/2014/main" id="{91AE776D-3076-4399-B392-C2948723BDBA}"/>
              </a:ext>
            </a:extLst>
          </p:cNvPr>
          <p:cNvSpPr txBox="1"/>
          <p:nvPr/>
        </p:nvSpPr>
        <p:spPr>
          <a:xfrm>
            <a:off x="8512615" y="6297896"/>
            <a:ext cx="1777560" cy="369332"/>
          </a:xfrm>
          <a:prstGeom prst="rect">
            <a:avLst/>
          </a:prstGeom>
          <a:noFill/>
        </p:spPr>
        <p:txBody>
          <a:bodyPr wrap="square" rtlCol="0">
            <a:spAutoFit/>
          </a:bodyPr>
          <a:lstStyle/>
          <a:p>
            <a:r>
              <a:rPr lang="en-US" dirty="0"/>
              <a:t>Dramatic </a:t>
            </a:r>
          </a:p>
        </p:txBody>
      </p:sp>
    </p:spTree>
    <p:extLst>
      <p:ext uri="{BB962C8B-B14F-4D97-AF65-F5344CB8AC3E}">
        <p14:creationId xmlns:p14="http://schemas.microsoft.com/office/powerpoint/2010/main" val="220441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22F5C4-932C-4FB0-9B69-6A5C226C2041}"/>
              </a:ext>
            </a:extLst>
          </p:cNvPr>
          <p:cNvSpPr txBox="1"/>
          <p:nvPr/>
        </p:nvSpPr>
        <p:spPr>
          <a:xfrm>
            <a:off x="6502400" y="6319049"/>
            <a:ext cx="2464720" cy="369332"/>
          </a:xfrm>
          <a:prstGeom prst="rect">
            <a:avLst/>
          </a:prstGeom>
          <a:noFill/>
        </p:spPr>
        <p:txBody>
          <a:bodyPr wrap="square" rtlCol="0">
            <a:spAutoFit/>
          </a:bodyPr>
          <a:lstStyle/>
          <a:p>
            <a:r>
              <a:rPr lang="en-US" dirty="0"/>
              <a:t>Dramatic </a:t>
            </a:r>
          </a:p>
        </p:txBody>
      </p:sp>
      <p:pic>
        <p:nvPicPr>
          <p:cNvPr id="4" name="Picture 12" descr="http://dimg.dillards.com/is/image/DillardsZoom/03449530_zi?$c7thumb$">
            <a:extLst>
              <a:ext uri="{FF2B5EF4-FFF2-40B4-BE49-F238E27FC236}">
                <a16:creationId xmlns:a16="http://schemas.microsoft.com/office/drawing/2014/main" id="{D94F14F0-F9D6-495C-8DF2-AC8F9121005F}"/>
              </a:ext>
            </a:extLst>
          </p:cNvPr>
          <p:cNvPicPr>
            <a:picLocks noChangeAspect="1" noChangeArrowheads="1"/>
          </p:cNvPicPr>
          <p:nvPr/>
        </p:nvPicPr>
        <p:blipFill>
          <a:blip r:embed="rId2" cstate="print"/>
          <a:srcRect l="23077" r="19231"/>
          <a:stretch>
            <a:fillRect/>
          </a:stretch>
        </p:blipFill>
        <p:spPr bwMode="auto">
          <a:xfrm>
            <a:off x="2133600" y="3048000"/>
            <a:ext cx="1828800" cy="3703320"/>
          </a:xfrm>
          <a:prstGeom prst="rect">
            <a:avLst/>
          </a:prstGeom>
          <a:noFill/>
        </p:spPr>
      </p:pic>
      <p:pic>
        <p:nvPicPr>
          <p:cNvPr id="7" name="Picture 6" descr="A close up of a shirt&#10;&#10;Description automatically generated">
            <a:extLst>
              <a:ext uri="{FF2B5EF4-FFF2-40B4-BE49-F238E27FC236}">
                <a16:creationId xmlns:a16="http://schemas.microsoft.com/office/drawing/2014/main" id="{6FC4769E-6E15-4CE2-A4AC-EF665B1F4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345" y="3519350"/>
            <a:ext cx="2483310" cy="2878382"/>
          </a:xfrm>
          <a:prstGeom prst="rect">
            <a:avLst/>
          </a:prstGeom>
        </p:spPr>
      </p:pic>
      <p:pic>
        <p:nvPicPr>
          <p:cNvPr id="9" name="Picture 8">
            <a:extLst>
              <a:ext uri="{FF2B5EF4-FFF2-40B4-BE49-F238E27FC236}">
                <a16:creationId xmlns:a16="http://schemas.microsoft.com/office/drawing/2014/main" id="{A65D3138-5D6B-47F9-8CF5-6693724A4FF0}"/>
              </a:ext>
            </a:extLst>
          </p:cNvPr>
          <p:cNvPicPr>
            <a:picLocks noChangeAspect="1"/>
          </p:cNvPicPr>
          <p:nvPr/>
        </p:nvPicPr>
        <p:blipFill rotWithShape="1">
          <a:blip r:embed="rId4">
            <a:extLst>
              <a:ext uri="{28A0092B-C50C-407E-A947-70E740481C1C}">
                <a14:useLocalDpi xmlns:a14="http://schemas.microsoft.com/office/drawing/2010/main" val="0"/>
              </a:ext>
            </a:extLst>
          </a:blip>
          <a:srcRect l="10801" r="8619"/>
          <a:stretch/>
        </p:blipFill>
        <p:spPr>
          <a:xfrm>
            <a:off x="4732012" y="171450"/>
            <a:ext cx="2463798" cy="3257550"/>
          </a:xfrm>
          <a:prstGeom prst="rect">
            <a:avLst/>
          </a:prstGeom>
        </p:spPr>
      </p:pic>
      <p:pic>
        <p:nvPicPr>
          <p:cNvPr id="11" name="Picture 10" descr="A close up of a logo&#10;&#10;Description automatically generated">
            <a:extLst>
              <a:ext uri="{FF2B5EF4-FFF2-40B4-BE49-F238E27FC236}">
                <a16:creationId xmlns:a16="http://schemas.microsoft.com/office/drawing/2014/main" id="{D60F2188-5350-486D-B1B9-166F856BB813}"/>
              </a:ext>
            </a:extLst>
          </p:cNvPr>
          <p:cNvPicPr>
            <a:picLocks noChangeAspect="1"/>
          </p:cNvPicPr>
          <p:nvPr/>
        </p:nvPicPr>
        <p:blipFill rotWithShape="1">
          <a:blip r:embed="rId5">
            <a:extLst>
              <a:ext uri="{28A0092B-C50C-407E-A947-70E740481C1C}">
                <a14:useLocalDpi xmlns:a14="http://schemas.microsoft.com/office/drawing/2010/main" val="0"/>
              </a:ext>
            </a:extLst>
          </a:blip>
          <a:srcRect r="67552" b="44150"/>
          <a:stretch/>
        </p:blipFill>
        <p:spPr>
          <a:xfrm>
            <a:off x="1792518" y="149248"/>
            <a:ext cx="2261269" cy="2919122"/>
          </a:xfrm>
          <a:prstGeom prst="rect">
            <a:avLst/>
          </a:prstGeom>
        </p:spPr>
      </p:pic>
      <p:pic>
        <p:nvPicPr>
          <p:cNvPr id="12" name="Picture 4" descr="Image result for deep purple color pants for teens">
            <a:extLst>
              <a:ext uri="{FF2B5EF4-FFF2-40B4-BE49-F238E27FC236}">
                <a16:creationId xmlns:a16="http://schemas.microsoft.com/office/drawing/2014/main" id="{7538DD77-C32B-4093-8FFE-6BFC7BD5382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803" r="21470"/>
          <a:stretch/>
        </p:blipFill>
        <p:spPr bwMode="auto">
          <a:xfrm>
            <a:off x="8600420" y="3598033"/>
            <a:ext cx="1722159" cy="30903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GUys striped knit shirt">
            <a:extLst>
              <a:ext uri="{FF2B5EF4-FFF2-40B4-BE49-F238E27FC236}">
                <a16:creationId xmlns:a16="http://schemas.microsoft.com/office/drawing/2014/main" id="{A5083A63-5E74-4EAB-8DB6-0033AA93B8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421" t="22632" r="24053" b="20932"/>
          <a:stretch/>
        </p:blipFill>
        <p:spPr bwMode="auto">
          <a:xfrm>
            <a:off x="8138215" y="522236"/>
            <a:ext cx="2261269" cy="252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05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6236-A985-486E-B345-E0E8CEE263D6}"/>
              </a:ext>
            </a:extLst>
          </p:cNvPr>
          <p:cNvSpPr>
            <a:spLocks noGrp="1"/>
          </p:cNvSpPr>
          <p:nvPr>
            <p:ph type="title"/>
          </p:nvPr>
        </p:nvSpPr>
        <p:spPr>
          <a:xfrm>
            <a:off x="1729790" y="152552"/>
            <a:ext cx="10018713" cy="1752599"/>
          </a:xfrm>
        </p:spPr>
        <p:txBody>
          <a:bodyPr/>
          <a:lstStyle/>
          <a:p>
            <a:r>
              <a:rPr lang="en-US" dirty="0"/>
              <a:t>Why do you Choose the Clothes you Wear?</a:t>
            </a:r>
          </a:p>
        </p:txBody>
      </p:sp>
      <p:pic>
        <p:nvPicPr>
          <p:cNvPr id="3075" name="Picture 3" descr="magic_school_bus___other_teens_by_nebulan-d3i5sa3">
            <a:extLst>
              <a:ext uri="{FF2B5EF4-FFF2-40B4-BE49-F238E27FC236}">
                <a16:creationId xmlns:a16="http://schemas.microsoft.com/office/drawing/2014/main" id="{A7E29641-FB49-4D70-8CA0-EAB9E6173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2817"/>
          <a:stretch>
            <a:fillRect/>
          </a:stretch>
        </p:blipFill>
        <p:spPr bwMode="auto">
          <a:xfrm>
            <a:off x="6696399" y="1410475"/>
            <a:ext cx="3080843" cy="24646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6" name="Picture 4" descr="lemonade">
            <a:extLst>
              <a:ext uri="{FF2B5EF4-FFF2-40B4-BE49-F238E27FC236}">
                <a16:creationId xmlns:a16="http://schemas.microsoft.com/office/drawing/2014/main" id="{D2B08A07-B0A1-4AF3-8E1D-0BD80E680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4" t="12387" r="54468" b="21281"/>
          <a:stretch>
            <a:fillRect/>
          </a:stretch>
        </p:blipFill>
        <p:spPr bwMode="auto">
          <a:xfrm>
            <a:off x="2490737" y="1650453"/>
            <a:ext cx="3003157" cy="246467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AF46C2B8-9D10-4675-A6BE-65F9FDC011F8}"/>
              </a:ext>
            </a:extLst>
          </p:cNvPr>
          <p:cNvPicPr>
            <a:picLocks noChangeAspect="1"/>
          </p:cNvPicPr>
          <p:nvPr/>
        </p:nvPicPr>
        <p:blipFill rotWithShape="1">
          <a:blip r:embed="rId5">
            <a:extLst>
              <a:ext uri="{28A0092B-C50C-407E-A947-70E740481C1C}">
                <a14:useLocalDpi xmlns:a14="http://schemas.microsoft.com/office/drawing/2010/main" val="0"/>
              </a:ext>
            </a:extLst>
          </a:blip>
          <a:srcRect t="29068"/>
          <a:stretch/>
        </p:blipFill>
        <p:spPr>
          <a:xfrm>
            <a:off x="4318749" y="4535312"/>
            <a:ext cx="1832925" cy="1908585"/>
          </a:xfrm>
          <a:prstGeom prst="rect">
            <a:avLst/>
          </a:prstGeom>
        </p:spPr>
      </p:pic>
      <p:pic>
        <p:nvPicPr>
          <p:cNvPr id="7" name="Picture 6">
            <a:extLst>
              <a:ext uri="{FF2B5EF4-FFF2-40B4-BE49-F238E27FC236}">
                <a16:creationId xmlns:a16="http://schemas.microsoft.com/office/drawing/2014/main" id="{E897F7A5-AC27-4D00-BEBA-1DD932B7F8E4}"/>
              </a:ext>
            </a:extLst>
          </p:cNvPr>
          <p:cNvPicPr>
            <a:picLocks noChangeAspect="1"/>
          </p:cNvPicPr>
          <p:nvPr/>
        </p:nvPicPr>
        <p:blipFill rotWithShape="1">
          <a:blip r:embed="rId6">
            <a:extLst>
              <a:ext uri="{28A0092B-C50C-407E-A947-70E740481C1C}">
                <a14:useLocalDpi xmlns:a14="http://schemas.microsoft.com/office/drawing/2010/main" val="0"/>
              </a:ext>
            </a:extLst>
          </a:blip>
          <a:srcRect t="33168"/>
          <a:stretch/>
        </p:blipFill>
        <p:spPr>
          <a:xfrm>
            <a:off x="9360883" y="4694163"/>
            <a:ext cx="1666843" cy="1506721"/>
          </a:xfrm>
          <a:prstGeom prst="rect">
            <a:avLst/>
          </a:prstGeom>
        </p:spPr>
      </p:pic>
      <p:pic>
        <p:nvPicPr>
          <p:cNvPr id="9" name="Picture 8">
            <a:extLst>
              <a:ext uri="{FF2B5EF4-FFF2-40B4-BE49-F238E27FC236}">
                <a16:creationId xmlns:a16="http://schemas.microsoft.com/office/drawing/2014/main" id="{2D3218C1-C132-4E9B-9B77-F95A3E5276DF}"/>
              </a:ext>
            </a:extLst>
          </p:cNvPr>
          <p:cNvPicPr>
            <a:picLocks noChangeAspect="1"/>
          </p:cNvPicPr>
          <p:nvPr/>
        </p:nvPicPr>
        <p:blipFill rotWithShape="1">
          <a:blip r:embed="rId7">
            <a:extLst>
              <a:ext uri="{28A0092B-C50C-407E-A947-70E740481C1C}">
                <a14:useLocalDpi xmlns:a14="http://schemas.microsoft.com/office/drawing/2010/main" val="0"/>
              </a:ext>
            </a:extLst>
          </a:blip>
          <a:srcRect t="12856" b="-1976"/>
          <a:stretch/>
        </p:blipFill>
        <p:spPr>
          <a:xfrm>
            <a:off x="7132226" y="4482430"/>
            <a:ext cx="1506787" cy="1908585"/>
          </a:xfrm>
          <a:prstGeom prst="rect">
            <a:avLst/>
          </a:prstGeom>
        </p:spPr>
      </p:pic>
      <p:pic>
        <p:nvPicPr>
          <p:cNvPr id="11" name="Picture 10">
            <a:extLst>
              <a:ext uri="{FF2B5EF4-FFF2-40B4-BE49-F238E27FC236}">
                <a16:creationId xmlns:a16="http://schemas.microsoft.com/office/drawing/2014/main" id="{2CE95367-0B10-4499-AB93-1507276FD25C}"/>
              </a:ext>
            </a:extLst>
          </p:cNvPr>
          <p:cNvPicPr>
            <a:picLocks noChangeAspect="1"/>
          </p:cNvPicPr>
          <p:nvPr/>
        </p:nvPicPr>
        <p:blipFill rotWithShape="1">
          <a:blip r:embed="rId8">
            <a:extLst>
              <a:ext uri="{28A0092B-C50C-407E-A947-70E740481C1C}">
                <a14:useLocalDpi xmlns:a14="http://schemas.microsoft.com/office/drawing/2010/main" val="0"/>
              </a:ext>
            </a:extLst>
          </a:blip>
          <a:srcRect l="52554" t="25733" r="9345"/>
          <a:stretch/>
        </p:blipFill>
        <p:spPr>
          <a:xfrm>
            <a:off x="1916027" y="4357740"/>
            <a:ext cx="1402728" cy="2187315"/>
          </a:xfrm>
          <a:prstGeom prst="rect">
            <a:avLst/>
          </a:prstGeom>
        </p:spPr>
      </p:pic>
      <p:pic>
        <p:nvPicPr>
          <p:cNvPr id="10" name="Picture 9">
            <a:extLst>
              <a:ext uri="{FF2B5EF4-FFF2-40B4-BE49-F238E27FC236}">
                <a16:creationId xmlns:a16="http://schemas.microsoft.com/office/drawing/2014/main" id="{9D010237-1D68-4E68-82F8-0AA956CDCE6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07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F87AB-058F-4F3C-92FF-5AC4BA2645F2}"/>
              </a:ext>
            </a:extLst>
          </p:cNvPr>
          <p:cNvSpPr txBox="1"/>
          <p:nvPr/>
        </p:nvSpPr>
        <p:spPr>
          <a:xfrm>
            <a:off x="6502400" y="6319049"/>
            <a:ext cx="2464720" cy="369332"/>
          </a:xfrm>
          <a:prstGeom prst="rect">
            <a:avLst/>
          </a:prstGeom>
          <a:noFill/>
        </p:spPr>
        <p:txBody>
          <a:bodyPr wrap="square" rtlCol="0">
            <a:spAutoFit/>
          </a:bodyPr>
          <a:lstStyle/>
          <a:p>
            <a:r>
              <a:rPr lang="en-US" dirty="0"/>
              <a:t>Sporty/Natural</a:t>
            </a:r>
          </a:p>
        </p:txBody>
      </p:sp>
      <p:pic>
        <p:nvPicPr>
          <p:cNvPr id="3" name="Picture 32" descr="http://www3.assets-gap.com/Asset_Archive/ONWeb/Assets/Product/856/856607/quick/on856607-01qlv01.jpg">
            <a:hlinkClick r:id="rId2"/>
            <a:extLst>
              <a:ext uri="{FF2B5EF4-FFF2-40B4-BE49-F238E27FC236}">
                <a16:creationId xmlns:a16="http://schemas.microsoft.com/office/drawing/2014/main" id="{5E56B41B-64CD-4A06-B217-7A5371EC5C54}"/>
              </a:ext>
            </a:extLst>
          </p:cNvPr>
          <p:cNvPicPr>
            <a:picLocks noChangeAspect="1" noChangeArrowheads="1"/>
          </p:cNvPicPr>
          <p:nvPr/>
        </p:nvPicPr>
        <p:blipFill>
          <a:blip r:embed="rId3" cstate="print"/>
          <a:srcRect/>
          <a:stretch>
            <a:fillRect/>
          </a:stretch>
        </p:blipFill>
        <p:spPr bwMode="auto">
          <a:xfrm>
            <a:off x="8532020" y="671183"/>
            <a:ext cx="1924050" cy="2571751"/>
          </a:xfrm>
          <a:prstGeom prst="rect">
            <a:avLst/>
          </a:prstGeom>
          <a:noFill/>
        </p:spPr>
      </p:pic>
      <p:pic>
        <p:nvPicPr>
          <p:cNvPr id="4" name="Picture 2" descr="Denim button through skirt">
            <a:hlinkClick r:id="rId4"/>
            <a:extLst>
              <a:ext uri="{FF2B5EF4-FFF2-40B4-BE49-F238E27FC236}">
                <a16:creationId xmlns:a16="http://schemas.microsoft.com/office/drawing/2014/main" id="{B2B4BCB0-EAE4-4EBB-93D5-F9DD21A797BD}"/>
              </a:ext>
            </a:extLst>
          </p:cNvPr>
          <p:cNvPicPr>
            <a:picLocks noChangeAspect="1" noChangeArrowheads="1"/>
          </p:cNvPicPr>
          <p:nvPr/>
        </p:nvPicPr>
        <p:blipFill>
          <a:blip r:embed="rId5" cstate="print"/>
          <a:srcRect l="8889" t="3479" r="15556" b="37391"/>
          <a:stretch>
            <a:fillRect/>
          </a:stretch>
        </p:blipFill>
        <p:spPr bwMode="auto">
          <a:xfrm>
            <a:off x="6221413" y="671182"/>
            <a:ext cx="1905000" cy="1905000"/>
          </a:xfrm>
          <a:prstGeom prst="rect">
            <a:avLst/>
          </a:prstGeom>
          <a:noFill/>
        </p:spPr>
      </p:pic>
      <p:pic>
        <p:nvPicPr>
          <p:cNvPr id="5" name="Picture 4" descr="Girls Long Denim Skirts">
            <a:extLst>
              <a:ext uri="{FF2B5EF4-FFF2-40B4-BE49-F238E27FC236}">
                <a16:creationId xmlns:a16="http://schemas.microsoft.com/office/drawing/2014/main" id="{26BDFD79-E97C-4508-B236-562E3864A353}"/>
              </a:ext>
            </a:extLst>
          </p:cNvPr>
          <p:cNvPicPr>
            <a:picLocks noChangeAspect="1" noChangeArrowheads="1"/>
          </p:cNvPicPr>
          <p:nvPr/>
        </p:nvPicPr>
        <p:blipFill>
          <a:blip r:embed="rId6" cstate="print"/>
          <a:srcRect/>
          <a:stretch>
            <a:fillRect/>
          </a:stretch>
        </p:blipFill>
        <p:spPr bwMode="auto">
          <a:xfrm>
            <a:off x="1951831" y="186068"/>
            <a:ext cx="1924050" cy="2571751"/>
          </a:xfrm>
          <a:prstGeom prst="rect">
            <a:avLst/>
          </a:prstGeom>
          <a:noFill/>
        </p:spPr>
      </p:pic>
      <p:pic>
        <p:nvPicPr>
          <p:cNvPr id="6" name="Picture 6" descr="http://www4.assets-gap.com/Asset_Archive/GPWeb/Assets/Product/829/829893/quick/gp829893-00qlv01.jpg">
            <a:hlinkClick r:id="rId7"/>
            <a:extLst>
              <a:ext uri="{FF2B5EF4-FFF2-40B4-BE49-F238E27FC236}">
                <a16:creationId xmlns:a16="http://schemas.microsoft.com/office/drawing/2014/main" id="{6B5F320A-83D7-44AB-9675-2FEB085B9B3B}"/>
              </a:ext>
            </a:extLst>
          </p:cNvPr>
          <p:cNvPicPr>
            <a:picLocks noChangeAspect="1" noChangeArrowheads="1"/>
          </p:cNvPicPr>
          <p:nvPr/>
        </p:nvPicPr>
        <p:blipFill>
          <a:blip r:embed="rId8" cstate="print"/>
          <a:srcRect l="15842" r="12871"/>
          <a:stretch>
            <a:fillRect/>
          </a:stretch>
        </p:blipFill>
        <p:spPr bwMode="auto">
          <a:xfrm>
            <a:off x="2012950" y="3032923"/>
            <a:ext cx="1752600" cy="3286126"/>
          </a:xfrm>
          <a:prstGeom prst="rect">
            <a:avLst/>
          </a:prstGeom>
          <a:noFill/>
        </p:spPr>
      </p:pic>
      <p:pic>
        <p:nvPicPr>
          <p:cNvPr id="7" name="Picture 2" descr="http://www2.assets-gap.com/Asset_Archive/GPWeb/Assets/Product/829/829800/quick/gp829800-00qlv01.jpg">
            <a:hlinkClick r:id="rId9"/>
            <a:extLst>
              <a:ext uri="{FF2B5EF4-FFF2-40B4-BE49-F238E27FC236}">
                <a16:creationId xmlns:a16="http://schemas.microsoft.com/office/drawing/2014/main" id="{5B6F3B0B-6D59-47B2-8D3C-9BF788A03A6F}"/>
              </a:ext>
            </a:extLst>
          </p:cNvPr>
          <p:cNvPicPr>
            <a:picLocks noChangeAspect="1" noChangeArrowheads="1"/>
          </p:cNvPicPr>
          <p:nvPr/>
        </p:nvPicPr>
        <p:blipFill>
          <a:blip r:embed="rId10" cstate="print"/>
          <a:srcRect l="13366" r="9777"/>
          <a:stretch>
            <a:fillRect/>
          </a:stretch>
        </p:blipFill>
        <p:spPr bwMode="auto">
          <a:xfrm>
            <a:off x="3892550" y="3104547"/>
            <a:ext cx="1905000" cy="3313043"/>
          </a:xfrm>
          <a:prstGeom prst="rect">
            <a:avLst/>
          </a:prstGeom>
          <a:noFill/>
        </p:spPr>
      </p:pic>
      <p:pic>
        <p:nvPicPr>
          <p:cNvPr id="8" name="Picture 26" descr="Belted Convertible Pants - maurices.com">
            <a:hlinkClick r:id="rId11"/>
            <a:extLst>
              <a:ext uri="{FF2B5EF4-FFF2-40B4-BE49-F238E27FC236}">
                <a16:creationId xmlns:a16="http://schemas.microsoft.com/office/drawing/2014/main" id="{C305F0D1-43F2-4D71-AFDD-E30A7758B551}"/>
              </a:ext>
            </a:extLst>
          </p:cNvPr>
          <p:cNvPicPr>
            <a:picLocks noChangeAspect="1" noChangeArrowheads="1"/>
          </p:cNvPicPr>
          <p:nvPr/>
        </p:nvPicPr>
        <p:blipFill>
          <a:blip r:embed="rId12" cstate="print"/>
          <a:srcRect b="2644"/>
          <a:stretch>
            <a:fillRect/>
          </a:stretch>
        </p:blipFill>
        <p:spPr bwMode="auto">
          <a:xfrm>
            <a:off x="5983289" y="2870463"/>
            <a:ext cx="2438400" cy="3429000"/>
          </a:xfrm>
          <a:prstGeom prst="rect">
            <a:avLst/>
          </a:prstGeom>
          <a:noFill/>
        </p:spPr>
      </p:pic>
      <p:pic>
        <p:nvPicPr>
          <p:cNvPr id="9" name="Picture 10" descr="Poplin chino and belt">
            <a:hlinkClick r:id="rId13"/>
            <a:extLst>
              <a:ext uri="{FF2B5EF4-FFF2-40B4-BE49-F238E27FC236}">
                <a16:creationId xmlns:a16="http://schemas.microsoft.com/office/drawing/2014/main" id="{3F8B23E2-7481-431B-B4EE-B79396B116F4}"/>
              </a:ext>
            </a:extLst>
          </p:cNvPr>
          <p:cNvPicPr>
            <a:picLocks noChangeAspect="1" noChangeArrowheads="1"/>
          </p:cNvPicPr>
          <p:nvPr/>
        </p:nvPicPr>
        <p:blipFill>
          <a:blip r:embed="rId14" cstate="print"/>
          <a:srcRect l="13038" r="14993"/>
          <a:stretch>
            <a:fillRect/>
          </a:stretch>
        </p:blipFill>
        <p:spPr bwMode="auto">
          <a:xfrm>
            <a:off x="8408988" y="2850877"/>
            <a:ext cx="2057400" cy="3652838"/>
          </a:xfrm>
          <a:prstGeom prst="rect">
            <a:avLst/>
          </a:prstGeom>
          <a:noFill/>
        </p:spPr>
      </p:pic>
      <p:pic>
        <p:nvPicPr>
          <p:cNvPr id="10" name="Picture 9">
            <a:extLst>
              <a:ext uri="{FF2B5EF4-FFF2-40B4-BE49-F238E27FC236}">
                <a16:creationId xmlns:a16="http://schemas.microsoft.com/office/drawing/2014/main" id="{C86596EA-0073-4465-8044-32AFCB31393B}"/>
              </a:ext>
            </a:extLst>
          </p:cNvPr>
          <p:cNvPicPr>
            <a:picLocks noChangeAspect="1"/>
          </p:cNvPicPr>
          <p:nvPr/>
        </p:nvPicPr>
        <p:blipFill rotWithShape="1">
          <a:blip r:embed="rId15">
            <a:extLst>
              <a:ext uri="{28A0092B-C50C-407E-A947-70E740481C1C}">
                <a14:useLocalDpi xmlns:a14="http://schemas.microsoft.com/office/drawing/2010/main" val="0"/>
              </a:ext>
            </a:extLst>
          </a:blip>
          <a:srcRect l="14664" r="13373" b="5811"/>
          <a:stretch/>
        </p:blipFill>
        <p:spPr>
          <a:xfrm>
            <a:off x="3910808" y="229259"/>
            <a:ext cx="1904999" cy="2493398"/>
          </a:xfrm>
          <a:prstGeom prst="rect">
            <a:avLst/>
          </a:prstGeom>
        </p:spPr>
      </p:pic>
    </p:spTree>
    <p:extLst>
      <p:ext uri="{BB962C8B-B14F-4D97-AF65-F5344CB8AC3E}">
        <p14:creationId xmlns:p14="http://schemas.microsoft.com/office/powerpoint/2010/main" val="174420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C49BB7-491E-48DE-AC87-5F5FB2B81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695" y="299636"/>
            <a:ext cx="2501903" cy="2501903"/>
          </a:xfrm>
          <a:prstGeom prst="rect">
            <a:avLst/>
          </a:prstGeom>
        </p:spPr>
      </p:pic>
      <p:pic>
        <p:nvPicPr>
          <p:cNvPr id="3" name="Picture 4" descr="http://www2.assets-gap.com/Asset_Archive/GPWeb/Assets/Product/829/829954/quick/gp829954-00qlv01.jpg">
            <a:hlinkClick r:id="rId3"/>
            <a:extLst>
              <a:ext uri="{FF2B5EF4-FFF2-40B4-BE49-F238E27FC236}">
                <a16:creationId xmlns:a16="http://schemas.microsoft.com/office/drawing/2014/main" id="{DA81EB7A-5A8A-4B7B-9D71-E6BAFF0898E1}"/>
              </a:ext>
            </a:extLst>
          </p:cNvPr>
          <p:cNvPicPr>
            <a:picLocks noChangeAspect="1" noChangeArrowheads="1"/>
          </p:cNvPicPr>
          <p:nvPr/>
        </p:nvPicPr>
        <p:blipFill>
          <a:blip r:embed="rId4" cstate="print"/>
          <a:srcRect t="15479" b="17446"/>
          <a:stretch>
            <a:fillRect/>
          </a:stretch>
        </p:blipFill>
        <p:spPr bwMode="auto">
          <a:xfrm>
            <a:off x="5429460" y="429810"/>
            <a:ext cx="2500193" cy="2241552"/>
          </a:xfrm>
          <a:prstGeom prst="rect">
            <a:avLst/>
          </a:prstGeom>
          <a:noFill/>
        </p:spPr>
      </p:pic>
      <p:pic>
        <p:nvPicPr>
          <p:cNvPr id="6" name="Picture 4" descr="http://dimg.dillards.com/is/image/DillardsZoom/03534845_zi?$c7thumb$">
            <a:extLst>
              <a:ext uri="{FF2B5EF4-FFF2-40B4-BE49-F238E27FC236}">
                <a16:creationId xmlns:a16="http://schemas.microsoft.com/office/drawing/2014/main" id="{8CD583E7-505D-4E2D-AA32-CEDAF0E14672}"/>
              </a:ext>
            </a:extLst>
          </p:cNvPr>
          <p:cNvPicPr>
            <a:picLocks noChangeAspect="1" noChangeArrowheads="1"/>
          </p:cNvPicPr>
          <p:nvPr/>
        </p:nvPicPr>
        <p:blipFill>
          <a:blip r:embed="rId5" cstate="print"/>
          <a:srcRect l="13917" r="15372"/>
          <a:stretch>
            <a:fillRect/>
          </a:stretch>
        </p:blipFill>
        <p:spPr bwMode="auto">
          <a:xfrm>
            <a:off x="8380982" y="3205565"/>
            <a:ext cx="2029326" cy="3352800"/>
          </a:xfrm>
          <a:prstGeom prst="rect">
            <a:avLst/>
          </a:prstGeom>
          <a:noFill/>
        </p:spPr>
      </p:pic>
      <p:pic>
        <p:nvPicPr>
          <p:cNvPr id="7" name="Picture 14" descr="http://www2.assets-gap.com/Asset_Archive/ONWeb/Assets/Product/836/836233/quick/on836233-00qlv01.jpg">
            <a:hlinkClick r:id="rId6"/>
            <a:extLst>
              <a:ext uri="{FF2B5EF4-FFF2-40B4-BE49-F238E27FC236}">
                <a16:creationId xmlns:a16="http://schemas.microsoft.com/office/drawing/2014/main" id="{FF1865BF-DEED-4E91-8804-1BB8ED87D130}"/>
              </a:ext>
            </a:extLst>
          </p:cNvPr>
          <p:cNvPicPr>
            <a:picLocks noChangeAspect="1" noChangeArrowheads="1"/>
          </p:cNvPicPr>
          <p:nvPr/>
        </p:nvPicPr>
        <p:blipFill>
          <a:blip r:embed="rId7" cstate="print"/>
          <a:srcRect l="7921"/>
          <a:stretch>
            <a:fillRect/>
          </a:stretch>
        </p:blipFill>
        <p:spPr bwMode="auto">
          <a:xfrm>
            <a:off x="6087294" y="3388691"/>
            <a:ext cx="2057400" cy="2986549"/>
          </a:xfrm>
          <a:prstGeom prst="rect">
            <a:avLst/>
          </a:prstGeom>
          <a:noFill/>
        </p:spPr>
      </p:pic>
      <p:pic>
        <p:nvPicPr>
          <p:cNvPr id="8" name="Picture 8" descr="Straight cargo pants">
            <a:extLst>
              <a:ext uri="{FF2B5EF4-FFF2-40B4-BE49-F238E27FC236}">
                <a16:creationId xmlns:a16="http://schemas.microsoft.com/office/drawing/2014/main" id="{7BAB9DB0-583F-400F-A0BD-A326BEF18E6E}"/>
              </a:ext>
            </a:extLst>
          </p:cNvPr>
          <p:cNvPicPr>
            <a:picLocks noChangeAspect="1" noChangeArrowheads="1"/>
          </p:cNvPicPr>
          <p:nvPr/>
        </p:nvPicPr>
        <p:blipFill>
          <a:blip r:embed="rId8" cstate="print"/>
          <a:srcRect l="17822" r="13861"/>
          <a:stretch>
            <a:fillRect/>
          </a:stretch>
        </p:blipFill>
        <p:spPr bwMode="auto">
          <a:xfrm>
            <a:off x="1765300" y="3269066"/>
            <a:ext cx="1752600" cy="3429000"/>
          </a:xfrm>
          <a:prstGeom prst="rect">
            <a:avLst/>
          </a:prstGeom>
          <a:noFill/>
        </p:spPr>
      </p:pic>
      <p:pic>
        <p:nvPicPr>
          <p:cNvPr id="9" name="Picture 4" descr="http://www3.assets-gap.com/Asset_Archive/GPWeb/Assets/Product/848/848244/quick/gp848244-00qlv01.jpg">
            <a:hlinkClick r:id="rId9"/>
            <a:extLst>
              <a:ext uri="{FF2B5EF4-FFF2-40B4-BE49-F238E27FC236}">
                <a16:creationId xmlns:a16="http://schemas.microsoft.com/office/drawing/2014/main" id="{68350BFA-2602-440B-8057-A27C5461E365}"/>
              </a:ext>
            </a:extLst>
          </p:cNvPr>
          <p:cNvPicPr>
            <a:picLocks noChangeAspect="1" noChangeArrowheads="1"/>
          </p:cNvPicPr>
          <p:nvPr/>
        </p:nvPicPr>
        <p:blipFill>
          <a:blip r:embed="rId10" cstate="print"/>
          <a:srcRect/>
          <a:stretch>
            <a:fillRect/>
          </a:stretch>
        </p:blipFill>
        <p:spPr bwMode="auto">
          <a:xfrm>
            <a:off x="3663441" y="3319693"/>
            <a:ext cx="2286000" cy="3055546"/>
          </a:xfrm>
          <a:prstGeom prst="rect">
            <a:avLst/>
          </a:prstGeom>
          <a:noFill/>
        </p:spPr>
      </p:pic>
      <p:sp>
        <p:nvSpPr>
          <p:cNvPr id="10" name="TextBox 9">
            <a:extLst>
              <a:ext uri="{FF2B5EF4-FFF2-40B4-BE49-F238E27FC236}">
                <a16:creationId xmlns:a16="http://schemas.microsoft.com/office/drawing/2014/main" id="{E965506D-5C76-4037-93BB-B40A2BC5A108}"/>
              </a:ext>
            </a:extLst>
          </p:cNvPr>
          <p:cNvSpPr txBox="1"/>
          <p:nvPr/>
        </p:nvSpPr>
        <p:spPr>
          <a:xfrm>
            <a:off x="6502400" y="6319049"/>
            <a:ext cx="2464720" cy="369332"/>
          </a:xfrm>
          <a:prstGeom prst="rect">
            <a:avLst/>
          </a:prstGeom>
          <a:noFill/>
        </p:spPr>
        <p:txBody>
          <a:bodyPr wrap="square" rtlCol="0">
            <a:spAutoFit/>
          </a:bodyPr>
          <a:lstStyle/>
          <a:p>
            <a:r>
              <a:rPr lang="en-US" dirty="0"/>
              <a:t>Sporty/Natural</a:t>
            </a:r>
          </a:p>
        </p:txBody>
      </p:sp>
      <p:pic>
        <p:nvPicPr>
          <p:cNvPr id="11" name="Picture 6" descr="http://dimg.dillards.com/is/image/DillardsZoom/03513258_zi?$c7thumb$">
            <a:extLst>
              <a:ext uri="{FF2B5EF4-FFF2-40B4-BE49-F238E27FC236}">
                <a16:creationId xmlns:a16="http://schemas.microsoft.com/office/drawing/2014/main" id="{56D5F92B-B4E7-4EC7-9542-5141D909922D}"/>
              </a:ext>
            </a:extLst>
          </p:cNvPr>
          <p:cNvPicPr>
            <a:picLocks noChangeAspect="1" noChangeArrowheads="1"/>
          </p:cNvPicPr>
          <p:nvPr/>
        </p:nvPicPr>
        <p:blipFill>
          <a:blip r:embed="rId11" cstate="print"/>
          <a:srcRect/>
          <a:stretch>
            <a:fillRect/>
          </a:stretch>
        </p:blipFill>
        <p:spPr bwMode="auto">
          <a:xfrm>
            <a:off x="1562100" y="486964"/>
            <a:ext cx="1981200" cy="2314575"/>
          </a:xfrm>
          <a:prstGeom prst="rect">
            <a:avLst/>
          </a:prstGeom>
          <a:noFill/>
        </p:spPr>
      </p:pic>
    </p:spTree>
    <p:extLst>
      <p:ext uri="{BB962C8B-B14F-4D97-AF65-F5344CB8AC3E}">
        <p14:creationId xmlns:p14="http://schemas.microsoft.com/office/powerpoint/2010/main" val="201114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dimg.dillards.com/is/image/DillardsZoom/03435152_zi?$c7thumb$">
            <a:extLst>
              <a:ext uri="{FF2B5EF4-FFF2-40B4-BE49-F238E27FC236}">
                <a16:creationId xmlns:a16="http://schemas.microsoft.com/office/drawing/2014/main" id="{63FEE8A0-D5AB-4497-B76A-73A80495699F}"/>
              </a:ext>
            </a:extLst>
          </p:cNvPr>
          <p:cNvPicPr>
            <a:picLocks noChangeAspect="1" noChangeArrowheads="1"/>
          </p:cNvPicPr>
          <p:nvPr/>
        </p:nvPicPr>
        <p:blipFill>
          <a:blip r:embed="rId2" cstate="print"/>
          <a:srcRect l="23077" r="23077" b="5724"/>
          <a:stretch>
            <a:fillRect/>
          </a:stretch>
        </p:blipFill>
        <p:spPr bwMode="auto">
          <a:xfrm>
            <a:off x="4546600" y="3048000"/>
            <a:ext cx="1676400" cy="3429000"/>
          </a:xfrm>
          <a:prstGeom prst="rect">
            <a:avLst/>
          </a:prstGeom>
          <a:noFill/>
        </p:spPr>
      </p:pic>
      <p:pic>
        <p:nvPicPr>
          <p:cNvPr id="3" name="Picture 14" descr="http://dimg.dillards.com/is/image/DillardsZoom/03334714_zi?$c7thumb$">
            <a:extLst>
              <a:ext uri="{FF2B5EF4-FFF2-40B4-BE49-F238E27FC236}">
                <a16:creationId xmlns:a16="http://schemas.microsoft.com/office/drawing/2014/main" id="{3F326612-EBE3-4BEF-90A5-03598E684059}"/>
              </a:ext>
            </a:extLst>
          </p:cNvPr>
          <p:cNvPicPr>
            <a:picLocks noChangeAspect="1" noChangeArrowheads="1"/>
          </p:cNvPicPr>
          <p:nvPr/>
        </p:nvPicPr>
        <p:blipFill>
          <a:blip r:embed="rId3" cstate="print"/>
          <a:srcRect l="23065" t="6504" r="19946" b="6098"/>
          <a:stretch>
            <a:fillRect/>
          </a:stretch>
        </p:blipFill>
        <p:spPr bwMode="auto">
          <a:xfrm>
            <a:off x="6670675" y="3200400"/>
            <a:ext cx="1828800" cy="3276600"/>
          </a:xfrm>
          <a:prstGeom prst="rect">
            <a:avLst/>
          </a:prstGeom>
          <a:noFill/>
        </p:spPr>
      </p:pic>
      <p:pic>
        <p:nvPicPr>
          <p:cNvPr id="4" name="Picture 8" descr="http://dimg.dillards.com/is/image/DillardsZoom/03550377_zi?$c7thumb$">
            <a:extLst>
              <a:ext uri="{FF2B5EF4-FFF2-40B4-BE49-F238E27FC236}">
                <a16:creationId xmlns:a16="http://schemas.microsoft.com/office/drawing/2014/main" id="{179F9C9D-DFAA-4500-B518-DDD3199E35B5}"/>
              </a:ext>
            </a:extLst>
          </p:cNvPr>
          <p:cNvPicPr>
            <a:picLocks noChangeAspect="1" noChangeArrowheads="1"/>
          </p:cNvPicPr>
          <p:nvPr/>
        </p:nvPicPr>
        <p:blipFill>
          <a:blip r:embed="rId4" cstate="print"/>
          <a:srcRect/>
          <a:stretch>
            <a:fillRect/>
          </a:stretch>
        </p:blipFill>
        <p:spPr bwMode="auto">
          <a:xfrm>
            <a:off x="1877547" y="4064001"/>
            <a:ext cx="1981200" cy="2314575"/>
          </a:xfrm>
          <a:prstGeom prst="rect">
            <a:avLst/>
          </a:prstGeom>
          <a:noFill/>
        </p:spPr>
      </p:pic>
      <p:pic>
        <p:nvPicPr>
          <p:cNvPr id="5" name="Picture 6" descr="Blue Aqua">
            <a:hlinkClick r:id="rId5"/>
            <a:extLst>
              <a:ext uri="{FF2B5EF4-FFF2-40B4-BE49-F238E27FC236}">
                <a16:creationId xmlns:a16="http://schemas.microsoft.com/office/drawing/2014/main" id="{33913CF3-45AD-47BC-A12F-8BB7843C6C2E}"/>
              </a:ext>
            </a:extLst>
          </p:cNvPr>
          <p:cNvPicPr>
            <a:picLocks noChangeAspect="1" noChangeArrowheads="1"/>
          </p:cNvPicPr>
          <p:nvPr/>
        </p:nvPicPr>
        <p:blipFill>
          <a:blip r:embed="rId6" cstate="print"/>
          <a:srcRect l="3373" t="13333" r="5556" b="11111"/>
          <a:stretch>
            <a:fillRect/>
          </a:stretch>
        </p:blipFill>
        <p:spPr bwMode="auto">
          <a:xfrm>
            <a:off x="8499475" y="346295"/>
            <a:ext cx="2057400" cy="2819400"/>
          </a:xfrm>
          <a:prstGeom prst="rect">
            <a:avLst/>
          </a:prstGeom>
          <a:noFill/>
        </p:spPr>
      </p:pic>
      <p:pic>
        <p:nvPicPr>
          <p:cNvPr id="7" name="Picture 6" descr="A black leather jacket&#10;&#10;Description automatically generated">
            <a:extLst>
              <a:ext uri="{FF2B5EF4-FFF2-40B4-BE49-F238E27FC236}">
                <a16:creationId xmlns:a16="http://schemas.microsoft.com/office/drawing/2014/main" id="{CD5E1A20-075F-4629-BB77-8E42E42B17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3967" y="192088"/>
            <a:ext cx="2185281" cy="3044825"/>
          </a:xfrm>
          <a:prstGeom prst="rect">
            <a:avLst/>
          </a:prstGeom>
        </p:spPr>
      </p:pic>
      <p:pic>
        <p:nvPicPr>
          <p:cNvPr id="8" name="Picture 12" descr="http://dimg.dillards.com/is/image/DillardsZoom/03054163_zi_railer?$c7thumb$">
            <a:extLst>
              <a:ext uri="{FF2B5EF4-FFF2-40B4-BE49-F238E27FC236}">
                <a16:creationId xmlns:a16="http://schemas.microsoft.com/office/drawing/2014/main" id="{73A2536D-B553-420A-BB22-BF3D9B1F395C}"/>
              </a:ext>
            </a:extLst>
          </p:cNvPr>
          <p:cNvPicPr>
            <a:picLocks noChangeAspect="1" noChangeArrowheads="1"/>
          </p:cNvPicPr>
          <p:nvPr/>
        </p:nvPicPr>
        <p:blipFill>
          <a:blip r:embed="rId8" cstate="print"/>
          <a:srcRect l="19231" r="15385"/>
          <a:stretch>
            <a:fillRect/>
          </a:stretch>
        </p:blipFill>
        <p:spPr bwMode="auto">
          <a:xfrm>
            <a:off x="8629650" y="3209366"/>
            <a:ext cx="1828800" cy="3267635"/>
          </a:xfrm>
          <a:prstGeom prst="rect">
            <a:avLst/>
          </a:prstGeom>
          <a:noFill/>
        </p:spPr>
      </p:pic>
      <p:pic>
        <p:nvPicPr>
          <p:cNvPr id="9" name="Picture 4" descr="http://www3.assets-gap.com/Asset_Archive/GPWeb/Assets/Product/768/768592/quick/gp768592-05qlv01.jpg">
            <a:hlinkClick r:id="rId9"/>
            <a:extLst>
              <a:ext uri="{FF2B5EF4-FFF2-40B4-BE49-F238E27FC236}">
                <a16:creationId xmlns:a16="http://schemas.microsoft.com/office/drawing/2014/main" id="{CCFC2E2E-2B86-4C3F-9C88-82A0C28D46C5}"/>
              </a:ext>
            </a:extLst>
          </p:cNvPr>
          <p:cNvPicPr>
            <a:picLocks noChangeAspect="1" noChangeArrowheads="1"/>
          </p:cNvPicPr>
          <p:nvPr/>
        </p:nvPicPr>
        <p:blipFill>
          <a:blip r:embed="rId10" cstate="print"/>
          <a:srcRect b="11628"/>
          <a:stretch>
            <a:fillRect/>
          </a:stretch>
        </p:blipFill>
        <p:spPr bwMode="auto">
          <a:xfrm>
            <a:off x="1877547" y="342900"/>
            <a:ext cx="2290106" cy="2705100"/>
          </a:xfrm>
          <a:prstGeom prst="rect">
            <a:avLst/>
          </a:prstGeom>
          <a:noFill/>
        </p:spPr>
      </p:pic>
      <p:pic>
        <p:nvPicPr>
          <p:cNvPr id="10" name="Picture 20" descr="http://www3.assets-gap.com/Asset_Archive/ONWeb/Assets/Product/856/856591/quick/on856591-01qlv01.jpg">
            <a:hlinkClick r:id="rId11"/>
            <a:extLst>
              <a:ext uri="{FF2B5EF4-FFF2-40B4-BE49-F238E27FC236}">
                <a16:creationId xmlns:a16="http://schemas.microsoft.com/office/drawing/2014/main" id="{41BE5220-4688-4736-8A6B-8E779962FBA7}"/>
              </a:ext>
            </a:extLst>
          </p:cNvPr>
          <p:cNvPicPr>
            <a:picLocks noChangeAspect="1" noChangeArrowheads="1"/>
          </p:cNvPicPr>
          <p:nvPr/>
        </p:nvPicPr>
        <p:blipFill>
          <a:blip r:embed="rId12" cstate="print"/>
          <a:srcRect/>
          <a:stretch>
            <a:fillRect/>
          </a:stretch>
        </p:blipFill>
        <p:spPr bwMode="auto">
          <a:xfrm>
            <a:off x="6223000" y="298009"/>
            <a:ext cx="2201422" cy="2942496"/>
          </a:xfrm>
          <a:prstGeom prst="rect">
            <a:avLst/>
          </a:prstGeom>
          <a:noFill/>
        </p:spPr>
      </p:pic>
      <p:sp>
        <p:nvSpPr>
          <p:cNvPr id="11" name="TextBox 10">
            <a:extLst>
              <a:ext uri="{FF2B5EF4-FFF2-40B4-BE49-F238E27FC236}">
                <a16:creationId xmlns:a16="http://schemas.microsoft.com/office/drawing/2014/main" id="{9B2EF2D2-F32A-457F-A248-4D6DE1ABB3F2}"/>
              </a:ext>
            </a:extLst>
          </p:cNvPr>
          <p:cNvSpPr txBox="1"/>
          <p:nvPr/>
        </p:nvSpPr>
        <p:spPr>
          <a:xfrm>
            <a:off x="2184400" y="6330434"/>
            <a:ext cx="2464720" cy="369332"/>
          </a:xfrm>
          <a:prstGeom prst="rect">
            <a:avLst/>
          </a:prstGeom>
          <a:noFill/>
        </p:spPr>
        <p:txBody>
          <a:bodyPr wrap="square" rtlCol="0">
            <a:spAutoFit/>
          </a:bodyPr>
          <a:lstStyle/>
          <a:p>
            <a:r>
              <a:rPr lang="en-US" dirty="0"/>
              <a:t>Sporty/Natural</a:t>
            </a:r>
          </a:p>
        </p:txBody>
      </p:sp>
    </p:spTree>
    <p:extLst>
      <p:ext uri="{BB962C8B-B14F-4D97-AF65-F5344CB8AC3E}">
        <p14:creationId xmlns:p14="http://schemas.microsoft.com/office/powerpoint/2010/main" val="144855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enim frill skirt">
            <a:hlinkClick r:id="rId2"/>
            <a:extLst>
              <a:ext uri="{FF2B5EF4-FFF2-40B4-BE49-F238E27FC236}">
                <a16:creationId xmlns:a16="http://schemas.microsoft.com/office/drawing/2014/main" id="{345E1713-F9E7-4E2F-9B74-59D596FDE0EE}"/>
              </a:ext>
            </a:extLst>
          </p:cNvPr>
          <p:cNvPicPr>
            <a:picLocks noChangeAspect="1" noChangeArrowheads="1"/>
          </p:cNvPicPr>
          <p:nvPr/>
        </p:nvPicPr>
        <p:blipFill>
          <a:blip r:embed="rId3" cstate="print"/>
          <a:srcRect t="13913" b="13043"/>
          <a:stretch>
            <a:fillRect/>
          </a:stretch>
        </p:blipFill>
        <p:spPr bwMode="auto">
          <a:xfrm>
            <a:off x="1701800" y="4724400"/>
            <a:ext cx="2133600" cy="1991360"/>
          </a:xfrm>
          <a:prstGeom prst="rect">
            <a:avLst/>
          </a:prstGeom>
          <a:noFill/>
        </p:spPr>
      </p:pic>
      <p:pic>
        <p:nvPicPr>
          <p:cNvPr id="3" name="Picture 2">
            <a:extLst>
              <a:ext uri="{FF2B5EF4-FFF2-40B4-BE49-F238E27FC236}">
                <a16:creationId xmlns:a16="http://schemas.microsoft.com/office/drawing/2014/main" id="{FE9B5378-1000-4244-9EA3-F6F6D3E81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279205"/>
            <a:ext cx="2695436" cy="2522928"/>
          </a:xfrm>
          <a:prstGeom prst="rect">
            <a:avLst/>
          </a:prstGeom>
        </p:spPr>
      </p:pic>
      <p:pic>
        <p:nvPicPr>
          <p:cNvPr id="4" name="Picture 3">
            <a:extLst>
              <a:ext uri="{FF2B5EF4-FFF2-40B4-BE49-F238E27FC236}">
                <a16:creationId xmlns:a16="http://schemas.microsoft.com/office/drawing/2014/main" id="{C714F60E-C979-46A6-ACAB-6B89EEFA1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7954" y="438346"/>
            <a:ext cx="2385426" cy="2385426"/>
          </a:xfrm>
          <a:prstGeom prst="rect">
            <a:avLst/>
          </a:prstGeom>
        </p:spPr>
      </p:pic>
      <p:pic>
        <p:nvPicPr>
          <p:cNvPr id="5" name="Picture 14" descr="http://www2.assets-gap.com/Asset_Archive/ONWeb/Assets/Product/836/836233/quick/on836233-00qlv01.jpg">
            <a:hlinkClick r:id="rId6"/>
            <a:extLst>
              <a:ext uri="{FF2B5EF4-FFF2-40B4-BE49-F238E27FC236}">
                <a16:creationId xmlns:a16="http://schemas.microsoft.com/office/drawing/2014/main" id="{32F521A1-EFA1-41FA-8C17-896C19E53385}"/>
              </a:ext>
            </a:extLst>
          </p:cNvPr>
          <p:cNvPicPr>
            <a:picLocks noChangeAspect="1" noChangeArrowheads="1"/>
          </p:cNvPicPr>
          <p:nvPr/>
        </p:nvPicPr>
        <p:blipFill>
          <a:blip r:embed="rId7" cstate="print"/>
          <a:srcRect l="7921"/>
          <a:stretch>
            <a:fillRect/>
          </a:stretch>
        </p:blipFill>
        <p:spPr bwMode="auto">
          <a:xfrm>
            <a:off x="8432800" y="3429001"/>
            <a:ext cx="2057400" cy="2986549"/>
          </a:xfrm>
          <a:prstGeom prst="rect">
            <a:avLst/>
          </a:prstGeom>
          <a:noFill/>
        </p:spPr>
      </p:pic>
      <p:pic>
        <p:nvPicPr>
          <p:cNvPr id="6" name="Picture 2" descr="http://www2.assets-gap.com/Asset_Archive/GPWeb/Assets/Product/829/829800/quick/gp829800-00qlv01.jpg">
            <a:hlinkClick r:id="rId8"/>
            <a:extLst>
              <a:ext uri="{FF2B5EF4-FFF2-40B4-BE49-F238E27FC236}">
                <a16:creationId xmlns:a16="http://schemas.microsoft.com/office/drawing/2014/main" id="{A6439DA9-1641-410B-ACA5-8596D0214424}"/>
              </a:ext>
            </a:extLst>
          </p:cNvPr>
          <p:cNvPicPr>
            <a:picLocks noChangeAspect="1" noChangeArrowheads="1"/>
          </p:cNvPicPr>
          <p:nvPr/>
        </p:nvPicPr>
        <p:blipFill>
          <a:blip r:embed="rId9" cstate="print"/>
          <a:srcRect l="13366" r="9777"/>
          <a:stretch>
            <a:fillRect/>
          </a:stretch>
        </p:blipFill>
        <p:spPr bwMode="auto">
          <a:xfrm>
            <a:off x="6096000" y="3265753"/>
            <a:ext cx="1905000" cy="3313043"/>
          </a:xfrm>
          <a:prstGeom prst="rect">
            <a:avLst/>
          </a:prstGeom>
          <a:noFill/>
        </p:spPr>
      </p:pic>
      <p:pic>
        <p:nvPicPr>
          <p:cNvPr id="8" name="Picture 7" descr="A picture containing clothing&#10;&#10;Description automatically generated">
            <a:extLst>
              <a:ext uri="{FF2B5EF4-FFF2-40B4-BE49-F238E27FC236}">
                <a16:creationId xmlns:a16="http://schemas.microsoft.com/office/drawing/2014/main" id="{A0261BC9-C0FF-435A-B312-1BD0FF8BD2BE}"/>
              </a:ext>
            </a:extLst>
          </p:cNvPr>
          <p:cNvPicPr>
            <a:picLocks noChangeAspect="1"/>
          </p:cNvPicPr>
          <p:nvPr/>
        </p:nvPicPr>
        <p:blipFill rotWithShape="1">
          <a:blip r:embed="rId10">
            <a:extLst>
              <a:ext uri="{28A0092B-C50C-407E-A947-70E740481C1C}">
                <a14:useLocalDpi xmlns:a14="http://schemas.microsoft.com/office/drawing/2010/main" val="0"/>
              </a:ext>
            </a:extLst>
          </a:blip>
          <a:srcRect l="24430" r="27723"/>
          <a:stretch/>
        </p:blipFill>
        <p:spPr>
          <a:xfrm>
            <a:off x="1816100" y="-1"/>
            <a:ext cx="2019301" cy="4220337"/>
          </a:xfrm>
          <a:prstGeom prst="rect">
            <a:avLst/>
          </a:prstGeom>
        </p:spPr>
      </p:pic>
      <p:pic>
        <p:nvPicPr>
          <p:cNvPr id="10" name="Picture 9" descr="A person wearing a suit and tie&#10;&#10;Description automatically generated">
            <a:extLst>
              <a:ext uri="{FF2B5EF4-FFF2-40B4-BE49-F238E27FC236}">
                <a16:creationId xmlns:a16="http://schemas.microsoft.com/office/drawing/2014/main" id="{7C65520B-5E58-4AC4-B5C8-7980A2667A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56174" y="3123512"/>
            <a:ext cx="2362026" cy="3592248"/>
          </a:xfrm>
          <a:prstGeom prst="rect">
            <a:avLst/>
          </a:prstGeom>
        </p:spPr>
      </p:pic>
      <p:sp>
        <p:nvSpPr>
          <p:cNvPr id="11" name="TextBox 10">
            <a:extLst>
              <a:ext uri="{FF2B5EF4-FFF2-40B4-BE49-F238E27FC236}">
                <a16:creationId xmlns:a16="http://schemas.microsoft.com/office/drawing/2014/main" id="{4E9050EC-6923-4180-984D-9DE347B14081}"/>
              </a:ext>
            </a:extLst>
          </p:cNvPr>
          <p:cNvSpPr txBox="1"/>
          <p:nvPr/>
        </p:nvSpPr>
        <p:spPr>
          <a:xfrm>
            <a:off x="1892014" y="4287702"/>
            <a:ext cx="2464720" cy="369332"/>
          </a:xfrm>
          <a:prstGeom prst="rect">
            <a:avLst/>
          </a:prstGeom>
          <a:noFill/>
        </p:spPr>
        <p:txBody>
          <a:bodyPr wrap="square" rtlCol="0">
            <a:spAutoFit/>
          </a:bodyPr>
          <a:lstStyle/>
          <a:p>
            <a:r>
              <a:rPr lang="en-US" dirty="0"/>
              <a:t>Gamine</a:t>
            </a:r>
          </a:p>
        </p:txBody>
      </p:sp>
    </p:spTree>
    <p:extLst>
      <p:ext uri="{BB962C8B-B14F-4D97-AF65-F5344CB8AC3E}">
        <p14:creationId xmlns:p14="http://schemas.microsoft.com/office/powerpoint/2010/main" val="375979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3.assets-gap.com/Asset_Archive/GPWeb/Assets/Product/851/851326/quick/gp851326-00qlv01.jpg">
            <a:hlinkClick r:id="rId2"/>
            <a:extLst>
              <a:ext uri="{FF2B5EF4-FFF2-40B4-BE49-F238E27FC236}">
                <a16:creationId xmlns:a16="http://schemas.microsoft.com/office/drawing/2014/main" id="{AAB620C4-9166-40BD-A003-0506137269FF}"/>
              </a:ext>
            </a:extLst>
          </p:cNvPr>
          <p:cNvPicPr>
            <a:picLocks noChangeAspect="1" noChangeArrowheads="1"/>
          </p:cNvPicPr>
          <p:nvPr/>
        </p:nvPicPr>
        <p:blipFill>
          <a:blip r:embed="rId3" cstate="print"/>
          <a:srcRect/>
          <a:stretch>
            <a:fillRect/>
          </a:stretch>
        </p:blipFill>
        <p:spPr bwMode="auto">
          <a:xfrm>
            <a:off x="8115300" y="355600"/>
            <a:ext cx="2209800" cy="2953694"/>
          </a:xfrm>
          <a:prstGeom prst="rect">
            <a:avLst/>
          </a:prstGeom>
          <a:noFill/>
        </p:spPr>
      </p:pic>
      <p:pic>
        <p:nvPicPr>
          <p:cNvPr id="3" name="Picture 16" descr="http://dimg.dillards.com/is/image/DillardsZoom/02783947_zi_shotwell?$c7thumb$">
            <a:extLst>
              <a:ext uri="{FF2B5EF4-FFF2-40B4-BE49-F238E27FC236}">
                <a16:creationId xmlns:a16="http://schemas.microsoft.com/office/drawing/2014/main" id="{EE4AEBAB-CF78-4777-85A3-37BA71D6AF9B}"/>
              </a:ext>
            </a:extLst>
          </p:cNvPr>
          <p:cNvPicPr>
            <a:picLocks noChangeAspect="1" noChangeArrowheads="1"/>
          </p:cNvPicPr>
          <p:nvPr/>
        </p:nvPicPr>
        <p:blipFill>
          <a:blip r:embed="rId4" cstate="print"/>
          <a:srcRect l="11538" r="11538"/>
          <a:stretch>
            <a:fillRect/>
          </a:stretch>
        </p:blipFill>
        <p:spPr bwMode="auto">
          <a:xfrm>
            <a:off x="8319754" y="3548708"/>
            <a:ext cx="2005346" cy="3045619"/>
          </a:xfrm>
          <a:prstGeom prst="rect">
            <a:avLst/>
          </a:prstGeom>
          <a:noFill/>
        </p:spPr>
      </p:pic>
      <p:pic>
        <p:nvPicPr>
          <p:cNvPr id="4" name="Picture 6" descr="http://dimg.dillards.com/is/image/DillardsZoom/03513258_zi?$c7thumb$">
            <a:extLst>
              <a:ext uri="{FF2B5EF4-FFF2-40B4-BE49-F238E27FC236}">
                <a16:creationId xmlns:a16="http://schemas.microsoft.com/office/drawing/2014/main" id="{3D5A0F68-8F29-43A5-8AE2-E279420E0D46}"/>
              </a:ext>
            </a:extLst>
          </p:cNvPr>
          <p:cNvPicPr>
            <a:picLocks noChangeAspect="1" noChangeArrowheads="1"/>
          </p:cNvPicPr>
          <p:nvPr/>
        </p:nvPicPr>
        <p:blipFill>
          <a:blip r:embed="rId5" cstate="print"/>
          <a:srcRect/>
          <a:stretch>
            <a:fillRect/>
          </a:stretch>
        </p:blipFill>
        <p:spPr bwMode="auto">
          <a:xfrm>
            <a:off x="5562600" y="3914229"/>
            <a:ext cx="1981200" cy="2314575"/>
          </a:xfrm>
          <a:prstGeom prst="rect">
            <a:avLst/>
          </a:prstGeom>
          <a:noFill/>
        </p:spPr>
      </p:pic>
      <p:pic>
        <p:nvPicPr>
          <p:cNvPr id="5" name="Picture 20" descr="http://www3.assets-gap.com/Asset_Archive/ONWeb/Assets/Product/856/856591/quick/on856591-01qlv01.jpg">
            <a:hlinkClick r:id="rId6"/>
            <a:extLst>
              <a:ext uri="{FF2B5EF4-FFF2-40B4-BE49-F238E27FC236}">
                <a16:creationId xmlns:a16="http://schemas.microsoft.com/office/drawing/2014/main" id="{D415FCC1-EFF6-42C9-975E-1CF90803B02F}"/>
              </a:ext>
            </a:extLst>
          </p:cNvPr>
          <p:cNvPicPr>
            <a:picLocks noChangeAspect="1" noChangeArrowheads="1"/>
          </p:cNvPicPr>
          <p:nvPr/>
        </p:nvPicPr>
        <p:blipFill>
          <a:blip r:embed="rId7" cstate="print"/>
          <a:srcRect/>
          <a:stretch>
            <a:fillRect/>
          </a:stretch>
        </p:blipFill>
        <p:spPr bwMode="auto">
          <a:xfrm>
            <a:off x="5753102" y="355600"/>
            <a:ext cx="2209800" cy="2953694"/>
          </a:xfrm>
          <a:prstGeom prst="rect">
            <a:avLst/>
          </a:prstGeom>
          <a:noFill/>
        </p:spPr>
      </p:pic>
      <p:pic>
        <p:nvPicPr>
          <p:cNvPr id="6" name="Picture 5">
            <a:extLst>
              <a:ext uri="{FF2B5EF4-FFF2-40B4-BE49-F238E27FC236}">
                <a16:creationId xmlns:a16="http://schemas.microsoft.com/office/drawing/2014/main" id="{54197ADD-817A-4092-923F-12466957ECB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818970" y="670297"/>
            <a:ext cx="1932888" cy="2432399"/>
          </a:xfrm>
          <a:prstGeom prst="rect">
            <a:avLst/>
          </a:prstGeom>
          <a:noFill/>
        </p:spPr>
      </p:pic>
      <p:pic>
        <p:nvPicPr>
          <p:cNvPr id="7" name="Picture 2" descr="Image result for GUys striped knit shirt">
            <a:extLst>
              <a:ext uri="{FF2B5EF4-FFF2-40B4-BE49-F238E27FC236}">
                <a16:creationId xmlns:a16="http://schemas.microsoft.com/office/drawing/2014/main" id="{8B5564EE-6CE1-41CC-B58A-3B977CF3E65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421" t="22632" r="24053" b="20932"/>
          <a:stretch/>
        </p:blipFill>
        <p:spPr bwMode="auto">
          <a:xfrm>
            <a:off x="1612900" y="670296"/>
            <a:ext cx="2015013" cy="22507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9BFAF1-E1A1-49C7-A1E2-423944B764B8}"/>
              </a:ext>
            </a:extLst>
          </p:cNvPr>
          <p:cNvSpPr txBox="1"/>
          <p:nvPr/>
        </p:nvSpPr>
        <p:spPr>
          <a:xfrm>
            <a:off x="1980914" y="5430702"/>
            <a:ext cx="2464720" cy="369332"/>
          </a:xfrm>
          <a:prstGeom prst="rect">
            <a:avLst/>
          </a:prstGeom>
          <a:noFill/>
        </p:spPr>
        <p:txBody>
          <a:bodyPr wrap="square" rtlCol="0">
            <a:spAutoFit/>
          </a:bodyPr>
          <a:lstStyle/>
          <a:p>
            <a:r>
              <a:rPr lang="en-US" dirty="0"/>
              <a:t>Gamine</a:t>
            </a:r>
          </a:p>
        </p:txBody>
      </p:sp>
    </p:spTree>
    <p:extLst>
      <p:ext uri="{BB962C8B-B14F-4D97-AF65-F5344CB8AC3E}">
        <p14:creationId xmlns:p14="http://schemas.microsoft.com/office/powerpoint/2010/main" val="33435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EB28E1-0403-4A5B-AB9D-6AAB2404FF11}"/>
              </a:ext>
            </a:extLst>
          </p:cNvPr>
          <p:cNvSpPr txBox="1"/>
          <p:nvPr/>
        </p:nvSpPr>
        <p:spPr>
          <a:xfrm>
            <a:off x="1980914" y="5430702"/>
            <a:ext cx="2464720" cy="369332"/>
          </a:xfrm>
          <a:prstGeom prst="rect">
            <a:avLst/>
          </a:prstGeom>
          <a:noFill/>
        </p:spPr>
        <p:txBody>
          <a:bodyPr wrap="square" rtlCol="0">
            <a:spAutoFit/>
          </a:bodyPr>
          <a:lstStyle/>
          <a:p>
            <a:r>
              <a:rPr lang="en-US" dirty="0"/>
              <a:t>Classic</a:t>
            </a:r>
          </a:p>
        </p:txBody>
      </p:sp>
      <p:pic>
        <p:nvPicPr>
          <p:cNvPr id="3" name="Picture 10" descr="Poplin chino and belt">
            <a:hlinkClick r:id="rId2"/>
            <a:extLst>
              <a:ext uri="{FF2B5EF4-FFF2-40B4-BE49-F238E27FC236}">
                <a16:creationId xmlns:a16="http://schemas.microsoft.com/office/drawing/2014/main" id="{419C11E3-7975-42E4-879B-3C48EEB9C795}"/>
              </a:ext>
            </a:extLst>
          </p:cNvPr>
          <p:cNvPicPr>
            <a:picLocks noChangeAspect="1" noChangeArrowheads="1"/>
          </p:cNvPicPr>
          <p:nvPr/>
        </p:nvPicPr>
        <p:blipFill rotWithShape="1">
          <a:blip r:embed="rId3" cstate="print"/>
          <a:srcRect l="20459" r="14993"/>
          <a:stretch/>
        </p:blipFill>
        <p:spPr bwMode="auto">
          <a:xfrm>
            <a:off x="7368899" y="3205162"/>
            <a:ext cx="1845274" cy="3652838"/>
          </a:xfrm>
          <a:prstGeom prst="rect">
            <a:avLst/>
          </a:prstGeom>
          <a:noFill/>
        </p:spPr>
      </p:pic>
      <p:pic>
        <p:nvPicPr>
          <p:cNvPr id="4" name="Picture 2" descr="Image result for black color pants for teens">
            <a:extLst>
              <a:ext uri="{FF2B5EF4-FFF2-40B4-BE49-F238E27FC236}">
                <a16:creationId xmlns:a16="http://schemas.microsoft.com/office/drawing/2014/main" id="{BCAF9170-CA79-4E48-A58A-F5EF99FEB0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31" r="20769"/>
          <a:stretch/>
        </p:blipFill>
        <p:spPr bwMode="auto">
          <a:xfrm>
            <a:off x="5852898" y="3510468"/>
            <a:ext cx="1473707" cy="3273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clothing&#10;&#10;Description automatically generated">
            <a:extLst>
              <a:ext uri="{FF2B5EF4-FFF2-40B4-BE49-F238E27FC236}">
                <a16:creationId xmlns:a16="http://schemas.microsoft.com/office/drawing/2014/main" id="{FE6BA3A1-8F58-4FB3-BCEE-6DDA84218C75}"/>
              </a:ext>
            </a:extLst>
          </p:cNvPr>
          <p:cNvPicPr>
            <a:picLocks noChangeAspect="1"/>
          </p:cNvPicPr>
          <p:nvPr/>
        </p:nvPicPr>
        <p:blipFill rotWithShape="1">
          <a:blip r:embed="rId5">
            <a:extLst>
              <a:ext uri="{28A0092B-C50C-407E-A947-70E740481C1C}">
                <a14:useLocalDpi xmlns:a14="http://schemas.microsoft.com/office/drawing/2010/main" val="0"/>
              </a:ext>
            </a:extLst>
          </a:blip>
          <a:srcRect t="10556" b="12778"/>
          <a:stretch/>
        </p:blipFill>
        <p:spPr>
          <a:xfrm>
            <a:off x="3161999" y="4319183"/>
            <a:ext cx="2205030" cy="2223038"/>
          </a:xfrm>
          <a:prstGeom prst="rect">
            <a:avLst/>
          </a:prstGeom>
        </p:spPr>
      </p:pic>
      <p:pic>
        <p:nvPicPr>
          <p:cNvPr id="6" name="Picture 6" descr="http://content.childrensplace.com/www/b/TCP/images/cloudzoom/p/078780_p.jpg">
            <a:extLst>
              <a:ext uri="{FF2B5EF4-FFF2-40B4-BE49-F238E27FC236}">
                <a16:creationId xmlns:a16="http://schemas.microsoft.com/office/drawing/2014/main" id="{9FE70E57-D5B6-49B6-8909-56D4EC7BB5CD}"/>
              </a:ext>
            </a:extLst>
          </p:cNvPr>
          <p:cNvPicPr>
            <a:picLocks noChangeAspect="1" noChangeArrowheads="1"/>
          </p:cNvPicPr>
          <p:nvPr/>
        </p:nvPicPr>
        <p:blipFill>
          <a:blip r:embed="rId6" cstate="print"/>
          <a:srcRect l="26667" t="2609" r="20000" b="4638"/>
          <a:stretch>
            <a:fillRect/>
          </a:stretch>
        </p:blipFill>
        <p:spPr bwMode="auto">
          <a:xfrm>
            <a:off x="1758620" y="364434"/>
            <a:ext cx="2205030" cy="3834836"/>
          </a:xfrm>
          <a:prstGeom prst="rect">
            <a:avLst/>
          </a:prstGeom>
          <a:noFill/>
        </p:spPr>
      </p:pic>
      <p:pic>
        <p:nvPicPr>
          <p:cNvPr id="8" name="Picture 7" descr="A person posing for a picture&#10;&#10;Description automatically generated">
            <a:extLst>
              <a:ext uri="{FF2B5EF4-FFF2-40B4-BE49-F238E27FC236}">
                <a16:creationId xmlns:a16="http://schemas.microsoft.com/office/drawing/2014/main" id="{89B926B0-945B-432A-9D9E-6C169F2BEE63}"/>
              </a:ext>
            </a:extLst>
          </p:cNvPr>
          <p:cNvPicPr>
            <a:picLocks noChangeAspect="1"/>
          </p:cNvPicPr>
          <p:nvPr/>
        </p:nvPicPr>
        <p:blipFill rotWithShape="1">
          <a:blip r:embed="rId7">
            <a:extLst>
              <a:ext uri="{28A0092B-C50C-407E-A947-70E740481C1C}">
                <a14:useLocalDpi xmlns:a14="http://schemas.microsoft.com/office/drawing/2010/main" val="0"/>
              </a:ext>
            </a:extLst>
          </a:blip>
          <a:srcRect l="21535" t="30714" r="28862" b="5314"/>
          <a:stretch/>
        </p:blipFill>
        <p:spPr>
          <a:xfrm>
            <a:off x="3718195" y="920641"/>
            <a:ext cx="2209800" cy="2842783"/>
          </a:xfrm>
          <a:prstGeom prst="rect">
            <a:avLst/>
          </a:prstGeom>
        </p:spPr>
      </p:pic>
      <p:pic>
        <p:nvPicPr>
          <p:cNvPr id="9" name="Picture 4" descr="Back to school cardi">
            <a:hlinkClick r:id="rId8"/>
            <a:extLst>
              <a:ext uri="{FF2B5EF4-FFF2-40B4-BE49-F238E27FC236}">
                <a16:creationId xmlns:a16="http://schemas.microsoft.com/office/drawing/2014/main" id="{725CDD1F-7BB6-4E50-B708-C91ED177CD80}"/>
              </a:ext>
            </a:extLst>
          </p:cNvPr>
          <p:cNvPicPr>
            <a:picLocks noChangeAspect="1" noChangeArrowheads="1"/>
          </p:cNvPicPr>
          <p:nvPr/>
        </p:nvPicPr>
        <p:blipFill>
          <a:blip r:embed="rId9" cstate="print"/>
          <a:srcRect/>
          <a:stretch>
            <a:fillRect/>
          </a:stretch>
        </p:blipFill>
        <p:spPr bwMode="auto">
          <a:xfrm>
            <a:off x="6428014" y="130630"/>
            <a:ext cx="2209800" cy="2823633"/>
          </a:xfrm>
          <a:prstGeom prst="rect">
            <a:avLst/>
          </a:prstGeom>
          <a:noFill/>
        </p:spPr>
      </p:pic>
      <p:pic>
        <p:nvPicPr>
          <p:cNvPr id="1026" name="Picture 2" descr="Bi-Stretch Pencil Skirt">
            <a:extLst>
              <a:ext uri="{FF2B5EF4-FFF2-40B4-BE49-F238E27FC236}">
                <a16:creationId xmlns:a16="http://schemas.microsoft.com/office/drawing/2014/main" id="{C0269AF9-94A9-477D-9469-1AED2C4100C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226" r="16284"/>
          <a:stretch/>
        </p:blipFill>
        <p:spPr bwMode="auto">
          <a:xfrm>
            <a:off x="9038273" y="3160194"/>
            <a:ext cx="158852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tton-Silk Sleeveless Top">
            <a:extLst>
              <a:ext uri="{FF2B5EF4-FFF2-40B4-BE49-F238E27FC236}">
                <a16:creationId xmlns:a16="http://schemas.microsoft.com/office/drawing/2014/main" id="{844E7EBB-CA02-4B68-A73F-B64986A6238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388" t="7023" r="10892" b="12082"/>
          <a:stretch/>
        </p:blipFill>
        <p:spPr bwMode="auto">
          <a:xfrm>
            <a:off x="8588106" y="305771"/>
            <a:ext cx="1845274" cy="247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0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1.assets-gap.com/Asset_Archive/GPWeb/Assets/Product/835/835905/quick/gp835905-00qlv01.jpg">
            <a:hlinkClick r:id="rId2"/>
            <a:extLst>
              <a:ext uri="{FF2B5EF4-FFF2-40B4-BE49-F238E27FC236}">
                <a16:creationId xmlns:a16="http://schemas.microsoft.com/office/drawing/2014/main" id="{61DFBB6F-55EF-4E0E-94B7-7686F9BF21AC}"/>
              </a:ext>
            </a:extLst>
          </p:cNvPr>
          <p:cNvPicPr>
            <a:picLocks noChangeAspect="1" noChangeArrowheads="1"/>
          </p:cNvPicPr>
          <p:nvPr/>
        </p:nvPicPr>
        <p:blipFill>
          <a:blip r:embed="rId3" cstate="print"/>
          <a:srcRect b="11157"/>
          <a:stretch>
            <a:fillRect/>
          </a:stretch>
        </p:blipFill>
        <p:spPr bwMode="auto">
          <a:xfrm>
            <a:off x="4724400" y="228600"/>
            <a:ext cx="2438400" cy="2895600"/>
          </a:xfrm>
          <a:prstGeom prst="rect">
            <a:avLst/>
          </a:prstGeom>
          <a:noFill/>
        </p:spPr>
      </p:pic>
      <p:pic>
        <p:nvPicPr>
          <p:cNvPr id="4" name="Picture 3" descr="A person wearing a suit and tie&#10;&#10;Description automatically generated">
            <a:extLst>
              <a:ext uri="{FF2B5EF4-FFF2-40B4-BE49-F238E27FC236}">
                <a16:creationId xmlns:a16="http://schemas.microsoft.com/office/drawing/2014/main" id="{C8551099-2FB8-4A48-A1A2-824C0F589A44}"/>
              </a:ext>
            </a:extLst>
          </p:cNvPr>
          <p:cNvPicPr>
            <a:picLocks noChangeAspect="1"/>
          </p:cNvPicPr>
          <p:nvPr/>
        </p:nvPicPr>
        <p:blipFill rotWithShape="1">
          <a:blip r:embed="rId4">
            <a:extLst>
              <a:ext uri="{28A0092B-C50C-407E-A947-70E740481C1C}">
                <a14:useLocalDpi xmlns:a14="http://schemas.microsoft.com/office/drawing/2010/main" val="0"/>
              </a:ext>
            </a:extLst>
          </a:blip>
          <a:srcRect t="24814"/>
          <a:stretch/>
        </p:blipFill>
        <p:spPr>
          <a:xfrm>
            <a:off x="7456574" y="228601"/>
            <a:ext cx="2720208" cy="2733674"/>
          </a:xfrm>
          <a:prstGeom prst="rect">
            <a:avLst/>
          </a:prstGeom>
        </p:spPr>
      </p:pic>
      <p:pic>
        <p:nvPicPr>
          <p:cNvPr id="8" name="Picture 7" descr="A picture containing clothing&#10;&#10;Description automatically generated">
            <a:extLst>
              <a:ext uri="{FF2B5EF4-FFF2-40B4-BE49-F238E27FC236}">
                <a16:creationId xmlns:a16="http://schemas.microsoft.com/office/drawing/2014/main" id="{5086069A-07A1-49DD-AA7E-69164F1C66D6}"/>
              </a:ext>
            </a:extLst>
          </p:cNvPr>
          <p:cNvPicPr>
            <a:picLocks noChangeAspect="1"/>
          </p:cNvPicPr>
          <p:nvPr/>
        </p:nvPicPr>
        <p:blipFill rotWithShape="1">
          <a:blip r:embed="rId5">
            <a:extLst>
              <a:ext uri="{28A0092B-C50C-407E-A947-70E740481C1C}">
                <a14:useLocalDpi xmlns:a14="http://schemas.microsoft.com/office/drawing/2010/main" val="0"/>
              </a:ext>
            </a:extLst>
          </a:blip>
          <a:srcRect l="7172" r="8818"/>
          <a:stretch/>
        </p:blipFill>
        <p:spPr>
          <a:xfrm>
            <a:off x="1899556" y="3444240"/>
            <a:ext cx="2134443" cy="2540726"/>
          </a:xfrm>
          <a:prstGeom prst="rect">
            <a:avLst/>
          </a:prstGeom>
        </p:spPr>
      </p:pic>
      <p:pic>
        <p:nvPicPr>
          <p:cNvPr id="9" name="Picture 10" descr="http://www2.assets-gap.com/Asset_Archive/GPWeb/Assets/Product/850/850173/quick/gp850173-00qlv01.jpg">
            <a:hlinkClick r:id="rId6"/>
            <a:extLst>
              <a:ext uri="{FF2B5EF4-FFF2-40B4-BE49-F238E27FC236}">
                <a16:creationId xmlns:a16="http://schemas.microsoft.com/office/drawing/2014/main" id="{8F31AAFC-107F-4B47-9EC8-2F7FD1073591}"/>
              </a:ext>
            </a:extLst>
          </p:cNvPr>
          <p:cNvPicPr>
            <a:picLocks noChangeAspect="1" noChangeArrowheads="1"/>
          </p:cNvPicPr>
          <p:nvPr/>
        </p:nvPicPr>
        <p:blipFill rotWithShape="1">
          <a:blip r:embed="rId7" cstate="print"/>
          <a:srcRect l="20285" r="17929"/>
          <a:stretch/>
        </p:blipFill>
        <p:spPr bwMode="auto">
          <a:xfrm>
            <a:off x="8756195" y="3253740"/>
            <a:ext cx="1514608" cy="3276600"/>
          </a:xfrm>
          <a:prstGeom prst="rect">
            <a:avLst/>
          </a:prstGeom>
          <a:noFill/>
        </p:spPr>
      </p:pic>
      <p:pic>
        <p:nvPicPr>
          <p:cNvPr id="11" name="Picture 10" descr="A person wearing a suit and tie&#10;&#10;Description automatically generated">
            <a:extLst>
              <a:ext uri="{FF2B5EF4-FFF2-40B4-BE49-F238E27FC236}">
                <a16:creationId xmlns:a16="http://schemas.microsoft.com/office/drawing/2014/main" id="{D6A3C429-D4CC-4C67-8DD0-FF87566FF007}"/>
              </a:ext>
            </a:extLst>
          </p:cNvPr>
          <p:cNvPicPr>
            <a:picLocks noChangeAspect="1"/>
          </p:cNvPicPr>
          <p:nvPr/>
        </p:nvPicPr>
        <p:blipFill rotWithShape="1">
          <a:blip r:embed="rId8">
            <a:extLst>
              <a:ext uri="{28A0092B-C50C-407E-A947-70E740481C1C}">
                <a14:useLocalDpi xmlns:a14="http://schemas.microsoft.com/office/drawing/2010/main" val="0"/>
              </a:ext>
            </a:extLst>
          </a:blip>
          <a:srcRect l="58145" t="13170" r="4362"/>
          <a:stretch/>
        </p:blipFill>
        <p:spPr>
          <a:xfrm>
            <a:off x="6539007" y="3621677"/>
            <a:ext cx="1954119" cy="2540726"/>
          </a:xfrm>
          <a:prstGeom prst="rect">
            <a:avLst/>
          </a:prstGeom>
        </p:spPr>
      </p:pic>
      <p:pic>
        <p:nvPicPr>
          <p:cNvPr id="12" name="Picture 11" descr="A person wearing a suit and tie&#10;&#10;Description automatically generated">
            <a:extLst>
              <a:ext uri="{FF2B5EF4-FFF2-40B4-BE49-F238E27FC236}">
                <a16:creationId xmlns:a16="http://schemas.microsoft.com/office/drawing/2014/main" id="{900061E4-AEC1-4987-A1FC-AA0A070763DB}"/>
              </a:ext>
            </a:extLst>
          </p:cNvPr>
          <p:cNvPicPr>
            <a:picLocks noChangeAspect="1"/>
          </p:cNvPicPr>
          <p:nvPr/>
        </p:nvPicPr>
        <p:blipFill rotWithShape="1">
          <a:blip r:embed="rId8">
            <a:extLst>
              <a:ext uri="{28A0092B-C50C-407E-A947-70E740481C1C}">
                <a14:useLocalDpi xmlns:a14="http://schemas.microsoft.com/office/drawing/2010/main" val="0"/>
              </a:ext>
            </a:extLst>
          </a:blip>
          <a:srcRect l="7394" t="13170" r="55114"/>
          <a:stretch/>
        </p:blipFill>
        <p:spPr>
          <a:xfrm>
            <a:off x="4297069" y="3621677"/>
            <a:ext cx="1954118" cy="2540726"/>
          </a:xfrm>
          <a:prstGeom prst="rect">
            <a:avLst/>
          </a:prstGeom>
        </p:spPr>
      </p:pic>
      <p:sp>
        <p:nvSpPr>
          <p:cNvPr id="13" name="TextBox 12">
            <a:extLst>
              <a:ext uri="{FF2B5EF4-FFF2-40B4-BE49-F238E27FC236}">
                <a16:creationId xmlns:a16="http://schemas.microsoft.com/office/drawing/2014/main" id="{DE893C63-2131-4390-A189-5B023E6474BC}"/>
              </a:ext>
            </a:extLst>
          </p:cNvPr>
          <p:cNvSpPr txBox="1"/>
          <p:nvPr/>
        </p:nvSpPr>
        <p:spPr>
          <a:xfrm>
            <a:off x="2095214" y="6297777"/>
            <a:ext cx="2464720" cy="369332"/>
          </a:xfrm>
          <a:prstGeom prst="rect">
            <a:avLst/>
          </a:prstGeom>
          <a:noFill/>
        </p:spPr>
        <p:txBody>
          <a:bodyPr wrap="square" rtlCol="0">
            <a:spAutoFit/>
          </a:bodyPr>
          <a:lstStyle/>
          <a:p>
            <a:r>
              <a:rPr lang="en-US" dirty="0"/>
              <a:t>Classic</a:t>
            </a:r>
          </a:p>
        </p:txBody>
      </p:sp>
    </p:spTree>
    <p:extLst>
      <p:ext uri="{BB962C8B-B14F-4D97-AF65-F5344CB8AC3E}">
        <p14:creationId xmlns:p14="http://schemas.microsoft.com/office/powerpoint/2010/main" val="345995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descr="http://www2.assets-gap.com/Asset_Archive/GPWeb/Assets/Product/829/829979/quick/gp829979-00qlv01.jpg">
            <a:hlinkClick r:id="rId2"/>
            <a:extLst>
              <a:ext uri="{FF2B5EF4-FFF2-40B4-BE49-F238E27FC236}">
                <a16:creationId xmlns:a16="http://schemas.microsoft.com/office/drawing/2014/main" id="{84101806-97CD-428C-A559-0450BFDE1A1F}"/>
              </a:ext>
            </a:extLst>
          </p:cNvPr>
          <p:cNvPicPr>
            <a:picLocks noChangeAspect="1" noChangeArrowheads="1"/>
          </p:cNvPicPr>
          <p:nvPr/>
        </p:nvPicPr>
        <p:blipFill>
          <a:blip r:embed="rId3" cstate="print"/>
          <a:srcRect b="28889"/>
          <a:stretch>
            <a:fillRect/>
          </a:stretch>
        </p:blipFill>
        <p:spPr bwMode="auto">
          <a:xfrm>
            <a:off x="2050039" y="4419601"/>
            <a:ext cx="2057400" cy="1955549"/>
          </a:xfrm>
          <a:prstGeom prst="rect">
            <a:avLst/>
          </a:prstGeom>
          <a:noFill/>
        </p:spPr>
      </p:pic>
      <p:pic>
        <p:nvPicPr>
          <p:cNvPr id="3" name="Picture 8" descr="http://www1.assets-gap.com/Asset_Archive/ONWeb/Assets/Product/858/858644/quick/on858644-01qlv01.jpg">
            <a:hlinkClick r:id="rId4"/>
            <a:extLst>
              <a:ext uri="{FF2B5EF4-FFF2-40B4-BE49-F238E27FC236}">
                <a16:creationId xmlns:a16="http://schemas.microsoft.com/office/drawing/2014/main" id="{406E83E8-420E-4C03-BDF7-FD8F199824C3}"/>
              </a:ext>
            </a:extLst>
          </p:cNvPr>
          <p:cNvPicPr>
            <a:picLocks noChangeAspect="1" noChangeArrowheads="1"/>
          </p:cNvPicPr>
          <p:nvPr/>
        </p:nvPicPr>
        <p:blipFill>
          <a:blip r:embed="rId5" cstate="print"/>
          <a:srcRect l="17241" r="13793"/>
          <a:stretch>
            <a:fillRect/>
          </a:stretch>
        </p:blipFill>
        <p:spPr bwMode="auto">
          <a:xfrm>
            <a:off x="8915400" y="3274457"/>
            <a:ext cx="1752600" cy="3396748"/>
          </a:xfrm>
          <a:prstGeom prst="rect">
            <a:avLst/>
          </a:prstGeom>
          <a:noFill/>
        </p:spPr>
      </p:pic>
      <p:pic>
        <p:nvPicPr>
          <p:cNvPr id="5" name="Picture 14" descr="http://www4.assets-gap.com/Asset_Archive/GPWeb/Assets/Product/837/837060/quick/gp837060-01qlv01.jpg">
            <a:hlinkClick r:id="rId6"/>
            <a:extLst>
              <a:ext uri="{FF2B5EF4-FFF2-40B4-BE49-F238E27FC236}">
                <a16:creationId xmlns:a16="http://schemas.microsoft.com/office/drawing/2014/main" id="{DA03E2DB-A32B-4D8B-8E9C-1AF86F389154}"/>
              </a:ext>
            </a:extLst>
          </p:cNvPr>
          <p:cNvPicPr>
            <a:picLocks noChangeAspect="1" noChangeArrowheads="1"/>
          </p:cNvPicPr>
          <p:nvPr/>
        </p:nvPicPr>
        <p:blipFill>
          <a:blip r:embed="rId7" cstate="print"/>
          <a:srcRect l="21875" r="15625"/>
          <a:stretch>
            <a:fillRect/>
          </a:stretch>
        </p:blipFill>
        <p:spPr bwMode="auto">
          <a:xfrm>
            <a:off x="6909255" y="3274457"/>
            <a:ext cx="1603374" cy="3429000"/>
          </a:xfrm>
          <a:prstGeom prst="rect">
            <a:avLst/>
          </a:prstGeom>
          <a:noFill/>
        </p:spPr>
      </p:pic>
      <p:pic>
        <p:nvPicPr>
          <p:cNvPr id="6" name="Picture 5">
            <a:extLst>
              <a:ext uri="{FF2B5EF4-FFF2-40B4-BE49-F238E27FC236}">
                <a16:creationId xmlns:a16="http://schemas.microsoft.com/office/drawing/2014/main" id="{1A114BD3-C9EE-4207-9570-296968AF83CF}"/>
              </a:ext>
            </a:extLst>
          </p:cNvPr>
          <p:cNvPicPr>
            <a:picLocks noChangeAspect="1"/>
          </p:cNvPicPr>
          <p:nvPr/>
        </p:nvPicPr>
        <p:blipFill rotWithShape="1">
          <a:blip r:embed="rId8">
            <a:extLst>
              <a:ext uri="{28A0092B-C50C-407E-A947-70E740481C1C}">
                <a14:useLocalDpi xmlns:a14="http://schemas.microsoft.com/office/drawing/2010/main" val="0"/>
              </a:ext>
            </a:extLst>
          </a:blip>
          <a:srcRect l="18835" r="7424"/>
          <a:stretch/>
        </p:blipFill>
        <p:spPr>
          <a:xfrm>
            <a:off x="8800680" y="186796"/>
            <a:ext cx="1867320" cy="2532269"/>
          </a:xfrm>
          <a:prstGeom prst="rect">
            <a:avLst/>
          </a:prstGeom>
        </p:spPr>
      </p:pic>
      <p:pic>
        <p:nvPicPr>
          <p:cNvPr id="8" name="Picture 22" descr="http://www2.assets-gap.com/Asset_Archive/ONWeb/Assets/Product/858/858361/quick/on858361-00qlv01.jpg">
            <a:hlinkClick r:id="rId9"/>
            <a:extLst>
              <a:ext uri="{FF2B5EF4-FFF2-40B4-BE49-F238E27FC236}">
                <a16:creationId xmlns:a16="http://schemas.microsoft.com/office/drawing/2014/main" id="{15D25C2A-B0D8-4D54-8DA7-A9F094178149}"/>
              </a:ext>
            </a:extLst>
          </p:cNvPr>
          <p:cNvPicPr>
            <a:picLocks noChangeAspect="1" noChangeArrowheads="1"/>
          </p:cNvPicPr>
          <p:nvPr/>
        </p:nvPicPr>
        <p:blipFill>
          <a:blip r:embed="rId10" cstate="print"/>
          <a:srcRect/>
          <a:stretch>
            <a:fillRect/>
          </a:stretch>
        </p:blipFill>
        <p:spPr bwMode="auto">
          <a:xfrm>
            <a:off x="4625894" y="482852"/>
            <a:ext cx="1995311" cy="2667001"/>
          </a:xfrm>
          <a:prstGeom prst="rect">
            <a:avLst/>
          </a:prstGeom>
          <a:noFill/>
        </p:spPr>
      </p:pic>
      <p:pic>
        <p:nvPicPr>
          <p:cNvPr id="9" name="Picture 14" descr="Floral Tank with Rosettes - maurices.com">
            <a:hlinkClick r:id="rId11"/>
            <a:extLst>
              <a:ext uri="{FF2B5EF4-FFF2-40B4-BE49-F238E27FC236}">
                <a16:creationId xmlns:a16="http://schemas.microsoft.com/office/drawing/2014/main" id="{5CF6C5D9-B5A7-4D6B-90FC-A6ED1EB5650B}"/>
              </a:ext>
            </a:extLst>
          </p:cNvPr>
          <p:cNvPicPr>
            <a:picLocks noChangeAspect="1" noChangeArrowheads="1"/>
          </p:cNvPicPr>
          <p:nvPr/>
        </p:nvPicPr>
        <p:blipFill>
          <a:blip r:embed="rId12" cstate="print"/>
          <a:srcRect l="11111" r="11111" b="5128"/>
          <a:stretch>
            <a:fillRect/>
          </a:stretch>
        </p:blipFill>
        <p:spPr bwMode="auto">
          <a:xfrm>
            <a:off x="6834642" y="0"/>
            <a:ext cx="1752600" cy="3087914"/>
          </a:xfrm>
          <a:prstGeom prst="rect">
            <a:avLst/>
          </a:prstGeom>
          <a:noFill/>
        </p:spPr>
      </p:pic>
      <p:pic>
        <p:nvPicPr>
          <p:cNvPr id="10" name="Picture 18" descr="http://www2.assets-gap.com/Asset_Archive/GPWeb/Assets/Product/830/830040/quick/gp830040-00qlv01.jpg">
            <a:hlinkClick r:id="rId13"/>
            <a:extLst>
              <a:ext uri="{FF2B5EF4-FFF2-40B4-BE49-F238E27FC236}">
                <a16:creationId xmlns:a16="http://schemas.microsoft.com/office/drawing/2014/main" id="{EAEF872B-191D-41AF-B0C5-F766A2926441}"/>
              </a:ext>
            </a:extLst>
          </p:cNvPr>
          <p:cNvPicPr>
            <a:picLocks noChangeAspect="1" noChangeArrowheads="1"/>
          </p:cNvPicPr>
          <p:nvPr/>
        </p:nvPicPr>
        <p:blipFill>
          <a:blip r:embed="rId14" cstate="print"/>
          <a:srcRect b="22963"/>
          <a:stretch>
            <a:fillRect/>
          </a:stretch>
        </p:blipFill>
        <p:spPr bwMode="auto">
          <a:xfrm>
            <a:off x="4435597" y="3884057"/>
            <a:ext cx="2146056" cy="2209800"/>
          </a:xfrm>
          <a:prstGeom prst="rect">
            <a:avLst/>
          </a:prstGeom>
          <a:noFill/>
        </p:spPr>
      </p:pic>
      <p:sp>
        <p:nvSpPr>
          <p:cNvPr id="14" name="TextBox 13">
            <a:extLst>
              <a:ext uri="{FF2B5EF4-FFF2-40B4-BE49-F238E27FC236}">
                <a16:creationId xmlns:a16="http://schemas.microsoft.com/office/drawing/2014/main" id="{E08C28D7-CD56-4CB6-B11D-0DE381FAFA79}"/>
              </a:ext>
            </a:extLst>
          </p:cNvPr>
          <p:cNvSpPr txBox="1"/>
          <p:nvPr/>
        </p:nvSpPr>
        <p:spPr>
          <a:xfrm>
            <a:off x="4481903" y="6221186"/>
            <a:ext cx="2052888" cy="369332"/>
          </a:xfrm>
          <a:prstGeom prst="rect">
            <a:avLst/>
          </a:prstGeom>
          <a:noFill/>
        </p:spPr>
        <p:txBody>
          <a:bodyPr wrap="square" rtlCol="0">
            <a:spAutoFit/>
          </a:bodyPr>
          <a:lstStyle/>
          <a:p>
            <a:r>
              <a:rPr lang="en-US" dirty="0"/>
              <a:t>Romantic</a:t>
            </a:r>
          </a:p>
        </p:txBody>
      </p:sp>
      <p:pic>
        <p:nvPicPr>
          <p:cNvPr id="15" name="Picture 14" descr="Cherry playsuit">
            <a:hlinkClick r:id="rId15"/>
            <a:extLst>
              <a:ext uri="{FF2B5EF4-FFF2-40B4-BE49-F238E27FC236}">
                <a16:creationId xmlns:a16="http://schemas.microsoft.com/office/drawing/2014/main" id="{2122FBF0-7606-482B-B424-6337B8FC0333}"/>
              </a:ext>
            </a:extLst>
          </p:cNvPr>
          <p:cNvPicPr>
            <a:picLocks noChangeAspect="1" noChangeArrowheads="1"/>
          </p:cNvPicPr>
          <p:nvPr/>
        </p:nvPicPr>
        <p:blipFill>
          <a:blip r:embed="rId16" cstate="print"/>
          <a:srcRect l="15152" r="12121"/>
          <a:stretch>
            <a:fillRect/>
          </a:stretch>
        </p:blipFill>
        <p:spPr bwMode="auto">
          <a:xfrm>
            <a:off x="1978776" y="392078"/>
            <a:ext cx="2111829" cy="3710366"/>
          </a:xfrm>
          <a:prstGeom prst="rect">
            <a:avLst/>
          </a:prstGeom>
          <a:noFill/>
        </p:spPr>
      </p:pic>
    </p:spTree>
    <p:extLst>
      <p:ext uri="{BB962C8B-B14F-4D97-AF65-F5344CB8AC3E}">
        <p14:creationId xmlns:p14="http://schemas.microsoft.com/office/powerpoint/2010/main" val="78215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2.assets-gap.com/Asset_Archive/ONWeb/Assets/Product/858/858682/quick/on858682-02qlv01.jpg">
            <a:hlinkClick r:id="rId2"/>
            <a:extLst>
              <a:ext uri="{FF2B5EF4-FFF2-40B4-BE49-F238E27FC236}">
                <a16:creationId xmlns:a16="http://schemas.microsoft.com/office/drawing/2014/main" id="{0357699D-AFC0-450F-BA40-5A2C0D5182F0}"/>
              </a:ext>
            </a:extLst>
          </p:cNvPr>
          <p:cNvPicPr>
            <a:picLocks noChangeAspect="1" noChangeArrowheads="1"/>
          </p:cNvPicPr>
          <p:nvPr/>
        </p:nvPicPr>
        <p:blipFill>
          <a:blip r:embed="rId3" cstate="print"/>
          <a:srcRect r="6452"/>
          <a:stretch>
            <a:fillRect/>
          </a:stretch>
        </p:blipFill>
        <p:spPr bwMode="auto">
          <a:xfrm>
            <a:off x="1485900" y="152400"/>
            <a:ext cx="2579914" cy="3686222"/>
          </a:xfrm>
          <a:prstGeom prst="rect">
            <a:avLst/>
          </a:prstGeom>
          <a:noFill/>
        </p:spPr>
      </p:pic>
      <p:pic>
        <p:nvPicPr>
          <p:cNvPr id="4" name="Picture 3" descr="A blue and white dress&#10;&#10;Description automatically generated">
            <a:extLst>
              <a:ext uri="{FF2B5EF4-FFF2-40B4-BE49-F238E27FC236}">
                <a16:creationId xmlns:a16="http://schemas.microsoft.com/office/drawing/2014/main" id="{C0E8CC92-ABF2-4421-8048-60761F8C3E19}"/>
              </a:ext>
            </a:extLst>
          </p:cNvPr>
          <p:cNvPicPr>
            <a:picLocks noChangeAspect="1"/>
          </p:cNvPicPr>
          <p:nvPr/>
        </p:nvPicPr>
        <p:blipFill rotWithShape="1">
          <a:blip r:embed="rId4">
            <a:extLst>
              <a:ext uri="{28A0092B-C50C-407E-A947-70E740481C1C}">
                <a14:useLocalDpi xmlns:a14="http://schemas.microsoft.com/office/drawing/2010/main" val="0"/>
              </a:ext>
            </a:extLst>
          </a:blip>
          <a:srcRect l="11481" r="11481"/>
          <a:stretch/>
        </p:blipFill>
        <p:spPr>
          <a:xfrm>
            <a:off x="7281660" y="506628"/>
            <a:ext cx="2992243" cy="3884057"/>
          </a:xfrm>
          <a:prstGeom prst="rect">
            <a:avLst/>
          </a:prstGeom>
        </p:spPr>
      </p:pic>
      <p:sp>
        <p:nvSpPr>
          <p:cNvPr id="5" name="TextBox 4">
            <a:extLst>
              <a:ext uri="{FF2B5EF4-FFF2-40B4-BE49-F238E27FC236}">
                <a16:creationId xmlns:a16="http://schemas.microsoft.com/office/drawing/2014/main" id="{966EAC63-B559-4503-ADD7-43AFCA2F2B8D}"/>
              </a:ext>
            </a:extLst>
          </p:cNvPr>
          <p:cNvSpPr txBox="1"/>
          <p:nvPr/>
        </p:nvSpPr>
        <p:spPr>
          <a:xfrm>
            <a:off x="4481903" y="6221186"/>
            <a:ext cx="2052888" cy="369332"/>
          </a:xfrm>
          <a:prstGeom prst="rect">
            <a:avLst/>
          </a:prstGeom>
          <a:noFill/>
        </p:spPr>
        <p:txBody>
          <a:bodyPr wrap="square" rtlCol="0">
            <a:spAutoFit/>
          </a:bodyPr>
          <a:lstStyle/>
          <a:p>
            <a:r>
              <a:rPr lang="en-US" dirty="0"/>
              <a:t>Romantic</a:t>
            </a:r>
          </a:p>
        </p:txBody>
      </p:sp>
      <p:pic>
        <p:nvPicPr>
          <p:cNvPr id="7" name="Picture 6" descr="A person in a red dress standing in front of a mirror&#10;&#10;Description automatically generated">
            <a:extLst>
              <a:ext uri="{FF2B5EF4-FFF2-40B4-BE49-F238E27FC236}">
                <a16:creationId xmlns:a16="http://schemas.microsoft.com/office/drawing/2014/main" id="{19D7B4AB-1647-4617-B43D-9DEB3BB3CB5D}"/>
              </a:ext>
            </a:extLst>
          </p:cNvPr>
          <p:cNvPicPr>
            <a:picLocks noChangeAspect="1"/>
          </p:cNvPicPr>
          <p:nvPr/>
        </p:nvPicPr>
        <p:blipFill rotWithShape="1">
          <a:blip r:embed="rId5">
            <a:extLst>
              <a:ext uri="{28A0092B-C50C-407E-A947-70E740481C1C}">
                <a14:useLocalDpi xmlns:a14="http://schemas.microsoft.com/office/drawing/2010/main" val="0"/>
              </a:ext>
            </a:extLst>
          </a:blip>
          <a:srcRect l="53700" r="4539"/>
          <a:stretch/>
        </p:blipFill>
        <p:spPr>
          <a:xfrm>
            <a:off x="4350121" y="0"/>
            <a:ext cx="2326987" cy="4648200"/>
          </a:xfrm>
          <a:prstGeom prst="rect">
            <a:avLst/>
          </a:prstGeom>
        </p:spPr>
      </p:pic>
    </p:spTree>
    <p:extLst>
      <p:ext uri="{BB962C8B-B14F-4D97-AF65-F5344CB8AC3E}">
        <p14:creationId xmlns:p14="http://schemas.microsoft.com/office/powerpoint/2010/main" val="324145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CB7915-6C7F-4DF6-8E4C-DC27FE189556}"/>
              </a:ext>
            </a:extLst>
          </p:cNvPr>
          <p:cNvSpPr txBox="1"/>
          <p:nvPr/>
        </p:nvSpPr>
        <p:spPr>
          <a:xfrm>
            <a:off x="3895663" y="6175506"/>
            <a:ext cx="2052888" cy="369332"/>
          </a:xfrm>
          <a:prstGeom prst="rect">
            <a:avLst/>
          </a:prstGeom>
          <a:noFill/>
        </p:spPr>
        <p:txBody>
          <a:bodyPr wrap="square" rtlCol="0">
            <a:spAutoFit/>
          </a:bodyPr>
          <a:lstStyle/>
          <a:p>
            <a:r>
              <a:rPr lang="en-US" dirty="0"/>
              <a:t>Romantic</a:t>
            </a:r>
          </a:p>
        </p:txBody>
      </p:sp>
      <p:pic>
        <p:nvPicPr>
          <p:cNvPr id="3" name="Picture 2" descr="A person posing for the camera&#10;&#10;Description automatically generated">
            <a:extLst>
              <a:ext uri="{FF2B5EF4-FFF2-40B4-BE49-F238E27FC236}">
                <a16:creationId xmlns:a16="http://schemas.microsoft.com/office/drawing/2014/main" id="{0F91B02B-FF20-4EDB-B308-EF75A8439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557" y="316091"/>
            <a:ext cx="2128157" cy="2771038"/>
          </a:xfrm>
          <a:prstGeom prst="rect">
            <a:avLst/>
          </a:prstGeom>
        </p:spPr>
      </p:pic>
      <p:pic>
        <p:nvPicPr>
          <p:cNvPr id="4" name="Picture 12" descr="http://dimg.dillards.com/is/image/DillardsZoom/03449530_zi?$c7thumb$">
            <a:extLst>
              <a:ext uri="{FF2B5EF4-FFF2-40B4-BE49-F238E27FC236}">
                <a16:creationId xmlns:a16="http://schemas.microsoft.com/office/drawing/2014/main" id="{86FBCE52-C4EC-4CBD-B16B-BF6B172940C0}"/>
              </a:ext>
            </a:extLst>
          </p:cNvPr>
          <p:cNvPicPr>
            <a:picLocks noChangeAspect="1" noChangeArrowheads="1"/>
          </p:cNvPicPr>
          <p:nvPr/>
        </p:nvPicPr>
        <p:blipFill>
          <a:blip r:embed="rId3" cstate="print"/>
          <a:srcRect l="23077" r="19231"/>
          <a:stretch>
            <a:fillRect/>
          </a:stretch>
        </p:blipFill>
        <p:spPr bwMode="auto">
          <a:xfrm>
            <a:off x="1905000" y="3154680"/>
            <a:ext cx="1828800" cy="3703320"/>
          </a:xfrm>
          <a:prstGeom prst="rect">
            <a:avLst/>
          </a:prstGeom>
          <a:noFill/>
        </p:spPr>
      </p:pic>
      <p:pic>
        <p:nvPicPr>
          <p:cNvPr id="5" name="Picture 4">
            <a:extLst>
              <a:ext uri="{FF2B5EF4-FFF2-40B4-BE49-F238E27FC236}">
                <a16:creationId xmlns:a16="http://schemas.microsoft.com/office/drawing/2014/main" id="{362293BE-EC43-4502-BD3F-9E270755AA35}"/>
              </a:ext>
            </a:extLst>
          </p:cNvPr>
          <p:cNvPicPr/>
          <p:nvPr/>
        </p:nvPicPr>
        <p:blipFill rotWithShape="1">
          <a:blip r:embed="rId4">
            <a:extLst>
              <a:ext uri="{28A0092B-C50C-407E-A947-70E740481C1C}">
                <a14:useLocalDpi xmlns:a14="http://schemas.microsoft.com/office/drawing/2010/main" val="0"/>
              </a:ext>
            </a:extLst>
          </a:blip>
          <a:srcRect b="15316"/>
          <a:stretch/>
        </p:blipFill>
        <p:spPr bwMode="auto">
          <a:xfrm>
            <a:off x="4638659" y="682495"/>
            <a:ext cx="2301881" cy="2404635"/>
          </a:xfrm>
          <a:prstGeom prst="rect">
            <a:avLst/>
          </a:prstGeom>
          <a:noFill/>
        </p:spPr>
      </p:pic>
      <p:pic>
        <p:nvPicPr>
          <p:cNvPr id="7" name="Picture 6" descr="A person standing posing for the camera&#10;&#10;Description automatically generated">
            <a:extLst>
              <a:ext uri="{FF2B5EF4-FFF2-40B4-BE49-F238E27FC236}">
                <a16:creationId xmlns:a16="http://schemas.microsoft.com/office/drawing/2014/main" id="{65ED8C29-9E67-48AD-A286-9A6A15D29639}"/>
              </a:ext>
            </a:extLst>
          </p:cNvPr>
          <p:cNvPicPr>
            <a:picLocks noChangeAspect="1"/>
          </p:cNvPicPr>
          <p:nvPr/>
        </p:nvPicPr>
        <p:blipFill rotWithShape="1">
          <a:blip r:embed="rId5">
            <a:extLst>
              <a:ext uri="{28A0092B-C50C-407E-A947-70E740481C1C}">
                <a14:useLocalDpi xmlns:a14="http://schemas.microsoft.com/office/drawing/2010/main" val="0"/>
              </a:ext>
            </a:extLst>
          </a:blip>
          <a:srcRect l="13930" t="28985" r="19399" b="19602"/>
          <a:stretch/>
        </p:blipFill>
        <p:spPr>
          <a:xfrm>
            <a:off x="7553343" y="680256"/>
            <a:ext cx="2867522" cy="2618999"/>
          </a:xfrm>
          <a:prstGeom prst="rect">
            <a:avLst/>
          </a:prstGeom>
        </p:spPr>
      </p:pic>
      <p:pic>
        <p:nvPicPr>
          <p:cNvPr id="9" name="Picture 8" descr="A person standing posing for the camera&#10;&#10;Description automatically generated">
            <a:extLst>
              <a:ext uri="{FF2B5EF4-FFF2-40B4-BE49-F238E27FC236}">
                <a16:creationId xmlns:a16="http://schemas.microsoft.com/office/drawing/2014/main" id="{52C9C81E-0B1F-40FE-ABB7-7AF18144F45B}"/>
              </a:ext>
            </a:extLst>
          </p:cNvPr>
          <p:cNvPicPr>
            <a:picLocks noChangeAspect="1"/>
          </p:cNvPicPr>
          <p:nvPr/>
        </p:nvPicPr>
        <p:blipFill rotWithShape="1">
          <a:blip r:embed="rId6">
            <a:extLst>
              <a:ext uri="{28A0092B-C50C-407E-A947-70E740481C1C}">
                <a14:useLocalDpi xmlns:a14="http://schemas.microsoft.com/office/drawing/2010/main" val="0"/>
              </a:ext>
            </a:extLst>
          </a:blip>
          <a:srcRect l="18275" r="17214" b="20093"/>
          <a:stretch/>
        </p:blipFill>
        <p:spPr>
          <a:xfrm>
            <a:off x="7553344" y="3558748"/>
            <a:ext cx="2404731" cy="2978615"/>
          </a:xfrm>
          <a:prstGeom prst="rect">
            <a:avLst/>
          </a:prstGeom>
        </p:spPr>
      </p:pic>
      <p:pic>
        <p:nvPicPr>
          <p:cNvPr id="2050" name="Picture 2" descr="Aiden Slim Core Temp Pant">
            <a:extLst>
              <a:ext uri="{FF2B5EF4-FFF2-40B4-BE49-F238E27FC236}">
                <a16:creationId xmlns:a16="http://schemas.microsoft.com/office/drawing/2014/main" id="{34EE85EE-2ABB-4885-8F69-CB6B89420DE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440" r="20000"/>
          <a:stretch/>
        </p:blipFill>
        <p:spPr bwMode="auto">
          <a:xfrm>
            <a:off x="4922108" y="3319051"/>
            <a:ext cx="1655807" cy="359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8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F100D1DC-539E-4870-9FE6-924030931807}"/>
              </a:ext>
            </a:extLst>
          </p:cNvPr>
          <p:cNvGraphicFramePr>
            <a:graphicFrameLocks noGrp="1"/>
          </p:cNvGraphicFramePr>
          <p:nvPr>
            <p:extLst>
              <p:ext uri="{D42A27DB-BD31-4B8C-83A1-F6EECF244321}">
                <p14:modId xmlns:p14="http://schemas.microsoft.com/office/powerpoint/2010/main" val="2256010286"/>
              </p:ext>
            </p:extLst>
          </p:nvPr>
        </p:nvGraphicFramePr>
        <p:xfrm>
          <a:off x="2293495" y="614598"/>
          <a:ext cx="8154649" cy="5787813"/>
        </p:xfrm>
        <a:graphic>
          <a:graphicData uri="http://schemas.openxmlformats.org/drawingml/2006/table">
            <a:tbl>
              <a:tblPr/>
              <a:tblGrid>
                <a:gridCol w="1878315">
                  <a:extLst>
                    <a:ext uri="{9D8B030D-6E8A-4147-A177-3AD203B41FA5}">
                      <a16:colId xmlns:a16="http://schemas.microsoft.com/office/drawing/2014/main" val="864733256"/>
                    </a:ext>
                  </a:extLst>
                </a:gridCol>
                <a:gridCol w="1948230">
                  <a:extLst>
                    <a:ext uri="{9D8B030D-6E8A-4147-A177-3AD203B41FA5}">
                      <a16:colId xmlns:a16="http://schemas.microsoft.com/office/drawing/2014/main" val="2668934005"/>
                    </a:ext>
                  </a:extLst>
                </a:gridCol>
                <a:gridCol w="2164052">
                  <a:extLst>
                    <a:ext uri="{9D8B030D-6E8A-4147-A177-3AD203B41FA5}">
                      <a16:colId xmlns:a16="http://schemas.microsoft.com/office/drawing/2014/main" val="2352282557"/>
                    </a:ext>
                  </a:extLst>
                </a:gridCol>
                <a:gridCol w="2164052">
                  <a:extLst>
                    <a:ext uri="{9D8B030D-6E8A-4147-A177-3AD203B41FA5}">
                      <a16:colId xmlns:a16="http://schemas.microsoft.com/office/drawing/2014/main" val="324831707"/>
                    </a:ext>
                  </a:extLst>
                </a:gridCol>
              </a:tblGrid>
              <a:tr h="1241028">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      </a:t>
                      </a:r>
                      <a:r>
                        <a:rPr lang="en-US" sz="2000" b="1" kern="1400" dirty="0">
                          <a:ln>
                            <a:noFill/>
                          </a:ln>
                          <a:solidFill>
                            <a:srgbClr val="000000"/>
                          </a:solidFill>
                          <a:effectLst/>
                          <a:latin typeface="Calibri" panose="020F0502020204030204" pitchFamily="34" charset="0"/>
                        </a:rPr>
                        <a:t>Knit Top or </a:t>
                      </a:r>
                      <a:endParaRPr lang="en-US" sz="2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400" dirty="0">
                          <a:ln>
                            <a:noFill/>
                          </a:ln>
                          <a:solidFill>
                            <a:srgbClr val="000000"/>
                          </a:solidFill>
                          <a:effectLst/>
                          <a:latin typeface="Calibri" panose="020F0502020204030204" pitchFamily="34" charset="0"/>
                        </a:rPr>
                        <a:t>Button-up shirt</a:t>
                      </a:r>
                      <a:endParaRPr lang="en-US" sz="2000" kern="1400" dirty="0">
                        <a:ln>
                          <a:noFill/>
                        </a:ln>
                        <a:solidFill>
                          <a:srgbClr val="000000"/>
                        </a:solidFill>
                        <a:effectLst/>
                        <a:latin typeface="Calibri" panose="020F0502020204030204" pitchFamily="34" charset="0"/>
                      </a:endParaRPr>
                    </a:p>
                  </a:txBody>
                  <a:tcPr marL="23182" marR="23182" marT="23182" marB="23182">
                    <a:lnL w="41275"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41275" cap="flat" cmpd="sng" algn="ctr">
                      <a:solidFill>
                        <a:srgbClr val="00B0F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b="1" kern="1400" dirty="0">
                          <a:ln>
                            <a:noFill/>
                          </a:ln>
                          <a:solidFill>
                            <a:srgbClr val="000000"/>
                          </a:solidFill>
                          <a:effectLst/>
                          <a:latin typeface="Calibri" panose="020F0502020204030204" pitchFamily="34" charset="0"/>
                        </a:rPr>
                        <a:t>Pants or shorts </a:t>
                      </a:r>
                      <a:endParaRPr lang="en-US" sz="2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400" dirty="0">
                          <a:ln>
                            <a:noFill/>
                          </a:ln>
                          <a:solidFill>
                            <a:srgbClr val="000000"/>
                          </a:solidFill>
                          <a:effectLst/>
                          <a:latin typeface="Calibri" panose="020F0502020204030204" pitchFamily="34" charset="0"/>
                        </a:rPr>
                        <a:t>or skirt</a:t>
                      </a:r>
                      <a:endParaRPr lang="en-US" sz="2000" kern="1400" dirty="0">
                        <a:ln>
                          <a:noFill/>
                        </a:ln>
                        <a:solidFill>
                          <a:srgbClr val="000000"/>
                        </a:solidFill>
                        <a:effectLst/>
                        <a:latin typeface="Calibri" panose="020F0502020204030204" pitchFamily="34" charset="0"/>
                      </a:endParaRP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00B0F0"/>
                      </a:solidFill>
                      <a:prstDash val="solid"/>
                      <a:round/>
                      <a:headEnd type="none" w="med" len="med"/>
                      <a:tailEnd type="none" w="med" len="med"/>
                    </a:lnR>
                    <a:lnT w="41275" cap="flat" cmpd="sng" algn="ctr">
                      <a:solidFill>
                        <a:srgbClr val="00B0F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      </a:t>
                      </a:r>
                      <a:r>
                        <a:rPr lang="en-US" sz="2000" b="1" kern="1400" dirty="0">
                          <a:ln>
                            <a:noFill/>
                          </a:ln>
                          <a:solidFill>
                            <a:srgbClr val="000000"/>
                          </a:solidFill>
                          <a:effectLst/>
                          <a:latin typeface="Calibri" panose="020F0502020204030204" pitchFamily="34" charset="0"/>
                        </a:rPr>
                        <a:t>Knit Top or </a:t>
                      </a:r>
                      <a:endParaRPr lang="en-US" sz="20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400" dirty="0">
                          <a:ln>
                            <a:noFill/>
                          </a:ln>
                          <a:solidFill>
                            <a:srgbClr val="000000"/>
                          </a:solidFill>
                          <a:effectLst/>
                          <a:latin typeface="Calibri" panose="020F0502020204030204" pitchFamily="34" charset="0"/>
                        </a:rPr>
                        <a:t>Button-up shirt</a:t>
                      </a:r>
                      <a:endParaRPr lang="en-US" sz="2000" kern="1400" dirty="0">
                        <a:ln>
                          <a:noFill/>
                        </a:ln>
                        <a:solidFill>
                          <a:srgbClr val="000000"/>
                        </a:solidFill>
                        <a:effectLst/>
                        <a:latin typeface="Calibri" panose="020F0502020204030204" pitchFamily="34" charset="0"/>
                      </a:endParaRPr>
                    </a:p>
                  </a:txBody>
                  <a:tcPr marL="23182" marR="23182" marT="23182" marB="23182">
                    <a:lnL w="38100"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ctr" rtl="0">
                        <a:lnSpc>
                          <a:spcPct val="119000"/>
                        </a:lnSpc>
                        <a:spcBef>
                          <a:spcPts val="0"/>
                        </a:spcBef>
                        <a:spcAft>
                          <a:spcPts val="0"/>
                        </a:spcAft>
                      </a:pPr>
                      <a:r>
                        <a:rPr lang="en-US" sz="2000" b="1" kern="1400">
                          <a:ln>
                            <a:noFill/>
                          </a:ln>
                          <a:solidFill>
                            <a:srgbClr val="000000"/>
                          </a:solidFill>
                          <a:effectLst/>
                          <a:latin typeface="Calibri" panose="020F0502020204030204" pitchFamily="34" charset="0"/>
                        </a:rPr>
                        <a:t>Pants or shorts </a:t>
                      </a:r>
                      <a:endParaRPr lang="en-US" sz="20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0"/>
                        </a:spcAft>
                      </a:pPr>
                      <a:r>
                        <a:rPr lang="en-US" sz="2000" b="1" kern="1400">
                          <a:ln>
                            <a:noFill/>
                          </a:ln>
                          <a:solidFill>
                            <a:srgbClr val="000000"/>
                          </a:solidFill>
                          <a:effectLst/>
                          <a:latin typeface="Calibri" panose="020F0502020204030204" pitchFamily="34" charset="0"/>
                        </a:rPr>
                        <a:t>or skirt</a:t>
                      </a:r>
                      <a:endParaRPr lang="en-US" sz="2000" kern="1400">
                        <a:ln>
                          <a:noFill/>
                        </a:ln>
                        <a:solidFill>
                          <a:srgbClr val="000000"/>
                        </a:solidFill>
                        <a:effectLst/>
                        <a:latin typeface="Calibri" panose="020F0502020204030204" pitchFamily="34" charset="0"/>
                      </a:endParaRP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30682691"/>
                  </a:ext>
                </a:extLst>
              </a:tr>
              <a:tr h="1214151">
                <a:tc>
                  <a:txBody>
                    <a:bodyPr/>
                    <a:lstStyle/>
                    <a:p>
                      <a:pPr marR="0" indent="0" algn="ctr" rtl="0">
                        <a:lnSpc>
                          <a:spcPct val="119000"/>
                        </a:lnSpc>
                        <a:spcBef>
                          <a:spcPts val="0"/>
                        </a:spcBef>
                        <a:spcAft>
                          <a:spcPts val="0"/>
                        </a:spcAft>
                      </a:pPr>
                      <a:r>
                        <a:rPr lang="en-US" sz="2000" kern="1400">
                          <a:ln>
                            <a:noFill/>
                          </a:ln>
                          <a:solidFill>
                            <a:srgbClr val="000000"/>
                          </a:solidFill>
                          <a:effectLst/>
                          <a:latin typeface="Calibri" panose="020F0502020204030204" pitchFamily="34" charset="0"/>
                        </a:rPr>
                        <a:t>Long Sleeve or Short Sleeve or Sleeveless</a:t>
                      </a:r>
                    </a:p>
                  </a:txBody>
                  <a:tcPr marL="23182" marR="23182" marT="23182" marB="23182">
                    <a:lnL w="41275"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Long or short</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00B0F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Long Sleeve or Short Sleeve or Sleeveless</a:t>
                      </a:r>
                    </a:p>
                  </a:txBody>
                  <a:tcPr marL="23182" marR="23182" marT="23182" marB="23182">
                    <a:lnL w="38100"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Long or short</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26647777"/>
                  </a:ext>
                </a:extLst>
              </a:tr>
              <a:tr h="624778">
                <a:tc>
                  <a:txBody>
                    <a:bodyPr/>
                    <a:lstStyle/>
                    <a:p>
                      <a:pPr marR="0" indent="0" algn="ctr" rtl="0">
                        <a:lnSpc>
                          <a:spcPct val="119000"/>
                        </a:lnSpc>
                        <a:spcBef>
                          <a:spcPts val="0"/>
                        </a:spcBef>
                        <a:spcAft>
                          <a:spcPts val="0"/>
                        </a:spcAft>
                      </a:pPr>
                      <a:r>
                        <a:rPr lang="en-US" sz="2000" kern="1400">
                          <a:ln>
                            <a:noFill/>
                          </a:ln>
                          <a:solidFill>
                            <a:srgbClr val="000000"/>
                          </a:solidFill>
                          <a:effectLst/>
                          <a:latin typeface="Calibri" panose="020F0502020204030204" pitchFamily="34" charset="0"/>
                        </a:rPr>
                        <a:t>Loose or Body fitting</a:t>
                      </a:r>
                    </a:p>
                  </a:txBody>
                  <a:tcPr marL="23182" marR="23182" marT="23182" marB="23182">
                    <a:lnL w="41275"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Loose or Body fitting</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00B0F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Loose or Body fitting</a:t>
                      </a:r>
                    </a:p>
                  </a:txBody>
                  <a:tcPr marL="23182" marR="23182" marT="23182" marB="23182">
                    <a:lnL w="38100"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Loose or Body fitting</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04846607"/>
                  </a:ext>
                </a:extLst>
              </a:tr>
              <a:tr h="1809083">
                <a:tc>
                  <a:txBody>
                    <a:bodyPr/>
                    <a:lstStyle/>
                    <a:p>
                      <a:pPr marR="0" indent="0" algn="ctr" rtl="0">
                        <a:lnSpc>
                          <a:spcPct val="119000"/>
                        </a:lnSpc>
                        <a:spcBef>
                          <a:spcPts val="0"/>
                        </a:spcBef>
                        <a:spcAft>
                          <a:spcPts val="0"/>
                        </a:spcAft>
                      </a:pPr>
                      <a:r>
                        <a:rPr lang="en-US" sz="2000" u="sng" kern="1400" dirty="0">
                          <a:ln>
                            <a:noFill/>
                          </a:ln>
                          <a:solidFill>
                            <a:srgbClr val="000000"/>
                          </a:solidFill>
                          <a:effectLst/>
                          <a:latin typeface="Calibri" panose="020F0502020204030204" pitchFamily="34" charset="0"/>
                        </a:rPr>
                        <a:t>Fabric</a:t>
                      </a:r>
                      <a:r>
                        <a:rPr lang="en-US" sz="2000" kern="1400" dirty="0">
                          <a:ln>
                            <a:noFill/>
                          </a:ln>
                          <a:solidFill>
                            <a:srgbClr val="000000"/>
                          </a:solidFill>
                          <a:effectLst/>
                          <a:latin typeface="Calibri" panose="020F0502020204030204" pitchFamily="34" charset="0"/>
                        </a:rPr>
                        <a:t>:   Solid color  or  Print</a:t>
                      </a:r>
                    </a:p>
                    <a:p>
                      <a:pPr marR="0" indent="0" algn="l"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Actual Color:________</a:t>
                      </a:r>
                    </a:p>
                  </a:txBody>
                  <a:tcPr marL="23182" marR="23182" marT="23182" marB="23182">
                    <a:lnL w="41275"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u="sng" kern="1400" dirty="0">
                          <a:ln>
                            <a:noFill/>
                          </a:ln>
                          <a:solidFill>
                            <a:srgbClr val="000000"/>
                          </a:solidFill>
                          <a:effectLst/>
                          <a:latin typeface="Calibri" panose="020F0502020204030204" pitchFamily="34" charset="0"/>
                        </a:rPr>
                        <a:t>Fabric</a:t>
                      </a:r>
                      <a:r>
                        <a:rPr lang="en-US" sz="2000" kern="1400" dirty="0">
                          <a:ln>
                            <a:noFill/>
                          </a:ln>
                          <a:solidFill>
                            <a:srgbClr val="000000"/>
                          </a:solidFill>
                          <a:effectLst/>
                          <a:latin typeface="Calibri" panose="020F0502020204030204" pitchFamily="34" charset="0"/>
                        </a:rPr>
                        <a:t>:   Solid color  or  Print</a:t>
                      </a:r>
                    </a:p>
                    <a:p>
                      <a:pPr marR="0" indent="0" algn="l"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Actual Color:__________</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00B0F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R="0" indent="0" algn="ctr" rtl="0">
                        <a:lnSpc>
                          <a:spcPct val="119000"/>
                        </a:lnSpc>
                        <a:spcBef>
                          <a:spcPts val="0"/>
                        </a:spcBef>
                        <a:spcAft>
                          <a:spcPts val="0"/>
                        </a:spcAft>
                      </a:pPr>
                      <a:r>
                        <a:rPr lang="en-US" sz="2000" u="sng" kern="1400" dirty="0">
                          <a:ln>
                            <a:noFill/>
                          </a:ln>
                          <a:solidFill>
                            <a:srgbClr val="000000"/>
                          </a:solidFill>
                          <a:effectLst/>
                          <a:latin typeface="Calibri" panose="020F0502020204030204" pitchFamily="34" charset="0"/>
                        </a:rPr>
                        <a:t>Fabric</a:t>
                      </a:r>
                      <a:r>
                        <a:rPr lang="en-US" sz="2000" kern="1400" dirty="0">
                          <a:ln>
                            <a:noFill/>
                          </a:ln>
                          <a:solidFill>
                            <a:srgbClr val="000000"/>
                          </a:solidFill>
                          <a:effectLst/>
                          <a:latin typeface="Calibri" panose="020F0502020204030204" pitchFamily="34" charset="0"/>
                        </a:rPr>
                        <a:t>:   Solid color  or </a:t>
                      </a:r>
                    </a:p>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 Print</a:t>
                      </a:r>
                    </a:p>
                    <a:p>
                      <a:pPr marR="0" indent="0" algn="l"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Actual Color:___________</a:t>
                      </a:r>
                    </a:p>
                  </a:txBody>
                  <a:tcPr marL="23182" marR="23182" marT="23182" marB="23182">
                    <a:lnL w="38100"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0" indent="0" algn="ctr" rtl="0">
                        <a:lnSpc>
                          <a:spcPct val="119000"/>
                        </a:lnSpc>
                        <a:spcBef>
                          <a:spcPts val="0"/>
                        </a:spcBef>
                        <a:spcAft>
                          <a:spcPts val="0"/>
                        </a:spcAft>
                      </a:pPr>
                      <a:r>
                        <a:rPr lang="en-US" sz="2000" u="sng" kern="1400" dirty="0">
                          <a:ln>
                            <a:noFill/>
                          </a:ln>
                          <a:solidFill>
                            <a:srgbClr val="000000"/>
                          </a:solidFill>
                          <a:effectLst/>
                          <a:latin typeface="Calibri" panose="020F0502020204030204" pitchFamily="34" charset="0"/>
                        </a:rPr>
                        <a:t>Fabric</a:t>
                      </a:r>
                      <a:r>
                        <a:rPr lang="en-US" sz="2000" kern="1400" dirty="0">
                          <a:ln>
                            <a:noFill/>
                          </a:ln>
                          <a:solidFill>
                            <a:srgbClr val="000000"/>
                          </a:solidFill>
                          <a:effectLst/>
                          <a:latin typeface="Calibri" panose="020F0502020204030204" pitchFamily="34" charset="0"/>
                        </a:rPr>
                        <a:t>:   Solid color  or </a:t>
                      </a:r>
                    </a:p>
                    <a:p>
                      <a:pPr marR="0" indent="0" algn="ctr"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 Print</a:t>
                      </a:r>
                    </a:p>
                    <a:p>
                      <a:pPr marR="0" indent="0" algn="l"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Actual Color:___________</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1587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9406773"/>
                  </a:ext>
                </a:extLst>
              </a:tr>
              <a:tr h="646087">
                <a:tc>
                  <a:txBody>
                    <a:bodyPr/>
                    <a:lstStyle/>
                    <a:p>
                      <a:pPr marR="0" indent="0" algn="l" rtl="0">
                        <a:lnSpc>
                          <a:spcPct val="119000"/>
                        </a:lnSpc>
                        <a:spcBef>
                          <a:spcPts val="0"/>
                        </a:spcBef>
                        <a:spcAft>
                          <a:spcPts val="0"/>
                        </a:spcAft>
                      </a:pPr>
                      <a:r>
                        <a:rPr lang="en-US" sz="2000" kern="1400">
                          <a:ln>
                            <a:noFill/>
                          </a:ln>
                          <a:solidFill>
                            <a:srgbClr val="000000"/>
                          </a:solidFill>
                          <a:effectLst/>
                          <a:latin typeface="Calibri" panose="020F0502020204030204" pitchFamily="34" charset="0"/>
                        </a:rPr>
                        <a:t>Shoe type:</a:t>
                      </a:r>
                    </a:p>
                    <a:p>
                      <a:pPr marR="0" indent="0" algn="l" rtl="0">
                        <a:lnSpc>
                          <a:spcPct val="119000"/>
                        </a:lnSpc>
                        <a:spcBef>
                          <a:spcPts val="0"/>
                        </a:spcBef>
                        <a:spcAft>
                          <a:spcPts val="0"/>
                        </a:spcAft>
                      </a:pPr>
                      <a:r>
                        <a:rPr lang="en-US" sz="2000" kern="1400">
                          <a:ln>
                            <a:noFill/>
                          </a:ln>
                          <a:solidFill>
                            <a:srgbClr val="000000"/>
                          </a:solidFill>
                          <a:effectLst/>
                          <a:latin typeface="Calibri" panose="020F0502020204030204" pitchFamily="34" charset="0"/>
                        </a:rPr>
                        <a:t>Shoe color:</a:t>
                      </a:r>
                    </a:p>
                  </a:txBody>
                  <a:tcPr marL="23182" marR="23182" marT="23182" marB="23182">
                    <a:lnL w="41275"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41275" cap="flat" cmpd="sng" algn="ctr">
                      <a:solidFill>
                        <a:srgbClr val="00B0F0"/>
                      </a:solidFill>
                      <a:prstDash val="solid"/>
                      <a:round/>
                      <a:headEnd type="none" w="med" len="med"/>
                      <a:tailEnd type="none" w="med" len="med"/>
                    </a:lnB>
                    <a:solidFill>
                      <a:schemeClr val="accent6">
                        <a:lumMod val="20000"/>
                        <a:lumOff val="80000"/>
                      </a:schemeClr>
                    </a:solidFill>
                  </a:tcPr>
                </a:tc>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Accessories (List):</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00B0F0"/>
                      </a:solidFill>
                      <a:prstDash val="solid"/>
                      <a:round/>
                      <a:headEnd type="none" w="med" len="med"/>
                      <a:tailEnd type="none" w="med" len="med"/>
                    </a:lnR>
                    <a:lnT w="15875" cap="flat" cmpd="sng" algn="ctr">
                      <a:solidFill>
                        <a:srgbClr val="000000"/>
                      </a:solidFill>
                      <a:prstDash val="solid"/>
                      <a:round/>
                      <a:headEnd type="none" w="med" len="med"/>
                      <a:tailEnd type="none" w="med" len="med"/>
                    </a:lnT>
                    <a:lnB w="41275" cap="flat" cmpd="sng" algn="ctr">
                      <a:solidFill>
                        <a:srgbClr val="00B0F0"/>
                      </a:solidFill>
                      <a:prstDash val="solid"/>
                      <a:round/>
                      <a:headEnd type="none" w="med" len="med"/>
                      <a:tailEnd type="none" w="med" len="med"/>
                    </a:lnB>
                    <a:solidFill>
                      <a:schemeClr val="accent6">
                        <a:lumMod val="20000"/>
                        <a:lumOff val="80000"/>
                      </a:schemeClr>
                    </a:solidFill>
                  </a:tcPr>
                </a:tc>
                <a:tc>
                  <a:txBody>
                    <a:bodyPr/>
                    <a:lstStyle/>
                    <a:p>
                      <a:pPr marR="0" indent="0" algn="l" rtl="0">
                        <a:lnSpc>
                          <a:spcPct val="119000"/>
                        </a:lnSpc>
                        <a:spcBef>
                          <a:spcPts val="0"/>
                        </a:spcBef>
                        <a:spcAft>
                          <a:spcPts val="0"/>
                        </a:spcAft>
                      </a:pPr>
                      <a:r>
                        <a:rPr lang="en-US" sz="2000" kern="1400">
                          <a:ln>
                            <a:noFill/>
                          </a:ln>
                          <a:solidFill>
                            <a:srgbClr val="000000"/>
                          </a:solidFill>
                          <a:effectLst/>
                          <a:latin typeface="Calibri" panose="020F0502020204030204" pitchFamily="34" charset="0"/>
                        </a:rPr>
                        <a:t>Shoe type:</a:t>
                      </a:r>
                    </a:p>
                    <a:p>
                      <a:pPr marR="0" indent="0" algn="l" rtl="0">
                        <a:lnSpc>
                          <a:spcPct val="119000"/>
                        </a:lnSpc>
                        <a:spcBef>
                          <a:spcPts val="0"/>
                        </a:spcBef>
                        <a:spcAft>
                          <a:spcPts val="0"/>
                        </a:spcAft>
                      </a:pPr>
                      <a:r>
                        <a:rPr lang="en-US" sz="2000" kern="1400">
                          <a:ln>
                            <a:noFill/>
                          </a:ln>
                          <a:solidFill>
                            <a:srgbClr val="000000"/>
                          </a:solidFill>
                          <a:effectLst/>
                          <a:latin typeface="Calibri" panose="020F0502020204030204" pitchFamily="34" charset="0"/>
                        </a:rPr>
                        <a:t>Shoe color:</a:t>
                      </a:r>
                    </a:p>
                  </a:txBody>
                  <a:tcPr marL="23182" marR="23182" marT="23182" marB="23182">
                    <a:lnL w="38100" cap="flat" cmpd="sng" algn="ctr">
                      <a:solidFill>
                        <a:srgbClr val="00B0F0"/>
                      </a:solidFill>
                      <a:prstDash val="solid"/>
                      <a:round/>
                      <a:headEnd type="none" w="med" len="med"/>
                      <a:tailEnd type="none" w="med" len="med"/>
                    </a:lnL>
                    <a:lnR w="15875" cap="flat" cmpd="sng" algn="ctr">
                      <a:solidFill>
                        <a:srgbClr val="0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tc>
                  <a:txBody>
                    <a:bodyPr/>
                    <a:lstStyle/>
                    <a:p>
                      <a:pPr marR="0" indent="0" algn="l" rtl="0">
                        <a:lnSpc>
                          <a:spcPct val="119000"/>
                        </a:lnSpc>
                        <a:spcBef>
                          <a:spcPts val="0"/>
                        </a:spcBef>
                        <a:spcAft>
                          <a:spcPts val="0"/>
                        </a:spcAft>
                      </a:pPr>
                      <a:r>
                        <a:rPr lang="en-US" sz="2000" kern="1400" dirty="0">
                          <a:ln>
                            <a:noFill/>
                          </a:ln>
                          <a:solidFill>
                            <a:srgbClr val="000000"/>
                          </a:solidFill>
                          <a:effectLst/>
                          <a:latin typeface="Calibri" panose="020F0502020204030204" pitchFamily="34" charset="0"/>
                        </a:rPr>
                        <a:t>Accessories (List):</a:t>
                      </a:r>
                    </a:p>
                  </a:txBody>
                  <a:tcPr marL="23182" marR="23182" marT="23182" marB="23182">
                    <a:lnL w="15875" cap="flat" cmpd="sng" algn="ctr">
                      <a:solidFill>
                        <a:srgbClr val="0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5875" cap="flat" cmpd="sng" algn="ctr">
                      <a:solidFill>
                        <a:srgbClr val="000000"/>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43188705"/>
                  </a:ext>
                </a:extLst>
              </a:tr>
            </a:tbl>
          </a:graphicData>
        </a:graphic>
      </p:graphicFrame>
      <p:sp>
        <p:nvSpPr>
          <p:cNvPr id="20" name="Control 7">
            <a:extLst>
              <a:ext uri="{FF2B5EF4-FFF2-40B4-BE49-F238E27FC236}">
                <a16:creationId xmlns:a16="http://schemas.microsoft.com/office/drawing/2014/main" id="{81A25A67-E36B-4649-A892-063FFF005726}"/>
              </a:ext>
            </a:extLst>
          </p:cNvPr>
          <p:cNvSpPr>
            <a:spLocks noChangeArrowheads="1" noChangeShapeType="1"/>
          </p:cNvSpPr>
          <p:nvPr/>
        </p:nvSpPr>
        <p:spPr bwMode="auto">
          <a:xfrm>
            <a:off x="1945076" y="5719763"/>
            <a:ext cx="10690427" cy="68580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1" name="Text Box 8">
            <a:extLst>
              <a:ext uri="{FF2B5EF4-FFF2-40B4-BE49-F238E27FC236}">
                <a16:creationId xmlns:a16="http://schemas.microsoft.com/office/drawing/2014/main" id="{C745934C-0026-4699-9656-D47D0139088F}"/>
              </a:ext>
            </a:extLst>
          </p:cNvPr>
          <p:cNvSpPr txBox="1">
            <a:spLocks noChangeArrowheads="1"/>
          </p:cNvSpPr>
          <p:nvPr/>
        </p:nvSpPr>
        <p:spPr bwMode="auto">
          <a:xfrm>
            <a:off x="3645784" y="92877"/>
            <a:ext cx="1241425" cy="4508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OUTFIT 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(circle)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B77150F-66B3-49FA-9915-FD73D8701A44}"/>
              </a:ext>
            </a:extLst>
          </p:cNvPr>
          <p:cNvSpPr txBox="1">
            <a:spLocks noChangeArrowheads="1"/>
          </p:cNvSpPr>
          <p:nvPr/>
        </p:nvSpPr>
        <p:spPr bwMode="auto">
          <a:xfrm>
            <a:off x="7650656" y="48479"/>
            <a:ext cx="1241425" cy="4508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OUTFIT TWO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(circle)</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040D6126-2718-4563-816C-3572F728B4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66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CA0F64-E435-47DB-9527-003409BAEC5B}"/>
              </a:ext>
            </a:extLst>
          </p:cNvPr>
          <p:cNvSpPr txBox="1"/>
          <p:nvPr/>
        </p:nvSpPr>
        <p:spPr>
          <a:xfrm>
            <a:off x="5184472" y="6263426"/>
            <a:ext cx="1964724" cy="369332"/>
          </a:xfrm>
          <a:prstGeom prst="rect">
            <a:avLst/>
          </a:prstGeom>
          <a:noFill/>
        </p:spPr>
        <p:txBody>
          <a:bodyPr wrap="square" rtlCol="0">
            <a:spAutoFit/>
          </a:bodyPr>
          <a:lstStyle/>
          <a:p>
            <a:r>
              <a:rPr lang="en-US" dirty="0"/>
              <a:t>Ingenue</a:t>
            </a:r>
          </a:p>
        </p:txBody>
      </p:sp>
      <p:pic>
        <p:nvPicPr>
          <p:cNvPr id="3" name="Content Placeholder 4">
            <a:extLst>
              <a:ext uri="{FF2B5EF4-FFF2-40B4-BE49-F238E27FC236}">
                <a16:creationId xmlns:a16="http://schemas.microsoft.com/office/drawing/2014/main" id="{4DBA344B-7B9A-4C7A-9D61-82A836A92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664" y="5166"/>
            <a:ext cx="2605832" cy="3129756"/>
          </a:xfrm>
          <a:prstGeom prst="rect">
            <a:avLst/>
          </a:prstGeom>
        </p:spPr>
      </p:pic>
      <p:pic>
        <p:nvPicPr>
          <p:cNvPr id="4" name="Picture 3">
            <a:extLst>
              <a:ext uri="{FF2B5EF4-FFF2-40B4-BE49-F238E27FC236}">
                <a16:creationId xmlns:a16="http://schemas.microsoft.com/office/drawing/2014/main" id="{5A6EB2B2-7F73-40A6-A59C-820C25680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49" y="414812"/>
            <a:ext cx="2720110" cy="2720110"/>
          </a:xfrm>
          <a:prstGeom prst="rect">
            <a:avLst/>
          </a:prstGeom>
        </p:spPr>
      </p:pic>
      <p:pic>
        <p:nvPicPr>
          <p:cNvPr id="5" name="Picture 20" descr="Image result for dress shorts for girls">
            <a:extLst>
              <a:ext uri="{FF2B5EF4-FFF2-40B4-BE49-F238E27FC236}">
                <a16:creationId xmlns:a16="http://schemas.microsoft.com/office/drawing/2014/main" id="{B2B98A9B-75D4-4A1D-A566-43A2FB77E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31" b="13904"/>
          <a:stretch/>
        </p:blipFill>
        <p:spPr bwMode="auto">
          <a:xfrm>
            <a:off x="1524001" y="3914459"/>
            <a:ext cx="2326699" cy="20272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6" descr="http://www2.assets-gap.com/Asset_Archive/ONWeb/Assets/Product/836/836090/quick/on836090-00qlv01.jpg">
            <a:hlinkClick r:id="rId5"/>
            <a:extLst>
              <a:ext uri="{FF2B5EF4-FFF2-40B4-BE49-F238E27FC236}">
                <a16:creationId xmlns:a16="http://schemas.microsoft.com/office/drawing/2014/main" id="{56B7B65C-D4F6-4DAB-825C-9E60845FA567}"/>
              </a:ext>
            </a:extLst>
          </p:cNvPr>
          <p:cNvPicPr>
            <a:picLocks noChangeAspect="1" noChangeArrowheads="1"/>
          </p:cNvPicPr>
          <p:nvPr/>
        </p:nvPicPr>
        <p:blipFill rotWithShape="1">
          <a:blip r:embed="rId6" cstate="print"/>
          <a:srcRect b="21173"/>
          <a:stretch/>
        </p:blipFill>
        <p:spPr bwMode="auto">
          <a:xfrm>
            <a:off x="4088099" y="4147717"/>
            <a:ext cx="1924050" cy="2027237"/>
          </a:xfrm>
          <a:prstGeom prst="rect">
            <a:avLst/>
          </a:prstGeom>
          <a:noFill/>
        </p:spPr>
      </p:pic>
      <p:pic>
        <p:nvPicPr>
          <p:cNvPr id="14" name="Picture 13" descr="A person wearing a costume&#10;&#10;Description automatically generated">
            <a:extLst>
              <a:ext uri="{FF2B5EF4-FFF2-40B4-BE49-F238E27FC236}">
                <a16:creationId xmlns:a16="http://schemas.microsoft.com/office/drawing/2014/main" id="{5E313D1B-1FCF-4156-885D-F48AD2A45E46}"/>
              </a:ext>
            </a:extLst>
          </p:cNvPr>
          <p:cNvPicPr>
            <a:picLocks noChangeAspect="1"/>
          </p:cNvPicPr>
          <p:nvPr/>
        </p:nvPicPr>
        <p:blipFill rotWithShape="1">
          <a:blip r:embed="rId7">
            <a:extLst>
              <a:ext uri="{28A0092B-C50C-407E-A947-70E740481C1C}">
                <a14:useLocalDpi xmlns:a14="http://schemas.microsoft.com/office/drawing/2010/main" val="0"/>
              </a:ext>
            </a:extLst>
          </a:blip>
          <a:srcRect l="30324" t="16162" r="23041"/>
          <a:stretch/>
        </p:blipFill>
        <p:spPr>
          <a:xfrm>
            <a:off x="6601217" y="2970701"/>
            <a:ext cx="2151487" cy="3867872"/>
          </a:xfrm>
          <a:prstGeom prst="rect">
            <a:avLst/>
          </a:prstGeom>
        </p:spPr>
      </p:pic>
      <p:pic>
        <p:nvPicPr>
          <p:cNvPr id="16" name="Picture 15">
            <a:extLst>
              <a:ext uri="{FF2B5EF4-FFF2-40B4-BE49-F238E27FC236}">
                <a16:creationId xmlns:a16="http://schemas.microsoft.com/office/drawing/2014/main" id="{A12AEA0E-6337-43EF-90E0-3A8959102074}"/>
              </a:ext>
            </a:extLst>
          </p:cNvPr>
          <p:cNvPicPr>
            <a:picLocks noChangeAspect="1"/>
          </p:cNvPicPr>
          <p:nvPr/>
        </p:nvPicPr>
        <p:blipFill rotWithShape="1">
          <a:blip r:embed="rId8">
            <a:extLst>
              <a:ext uri="{28A0092B-C50C-407E-A947-70E740481C1C}">
                <a14:useLocalDpi xmlns:a14="http://schemas.microsoft.com/office/drawing/2010/main" val="0"/>
              </a:ext>
            </a:extLst>
          </a:blip>
          <a:srcRect l="64086" t="34324" r="20162" b="22217"/>
          <a:stretch/>
        </p:blipFill>
        <p:spPr>
          <a:xfrm>
            <a:off x="9041736" y="3157787"/>
            <a:ext cx="1283281" cy="3540578"/>
          </a:xfrm>
          <a:prstGeom prst="rect">
            <a:avLst/>
          </a:prstGeom>
        </p:spPr>
      </p:pic>
      <p:pic>
        <p:nvPicPr>
          <p:cNvPr id="18" name="Picture 18" descr="http://www2.assets-gap.com/Asset_Archive/ONWeb/Assets/Product/858/858379/quick/on858379-00qlv01.jpg">
            <a:hlinkClick r:id="rId9"/>
            <a:extLst>
              <a:ext uri="{FF2B5EF4-FFF2-40B4-BE49-F238E27FC236}">
                <a16:creationId xmlns:a16="http://schemas.microsoft.com/office/drawing/2014/main" id="{622BA5AA-719B-4D70-B084-E8D05673F827}"/>
              </a:ext>
            </a:extLst>
          </p:cNvPr>
          <p:cNvPicPr>
            <a:picLocks noChangeAspect="1" noChangeArrowheads="1"/>
          </p:cNvPicPr>
          <p:nvPr/>
        </p:nvPicPr>
        <p:blipFill>
          <a:blip r:embed="rId10" cstate="print"/>
          <a:srcRect/>
          <a:stretch>
            <a:fillRect/>
          </a:stretch>
        </p:blipFill>
        <p:spPr bwMode="auto">
          <a:xfrm>
            <a:off x="8437536" y="0"/>
            <a:ext cx="2209800" cy="2953694"/>
          </a:xfrm>
          <a:prstGeom prst="rect">
            <a:avLst/>
          </a:prstGeom>
          <a:noFill/>
        </p:spPr>
      </p:pic>
    </p:spTree>
    <p:extLst>
      <p:ext uri="{BB962C8B-B14F-4D97-AF65-F5344CB8AC3E}">
        <p14:creationId xmlns:p14="http://schemas.microsoft.com/office/powerpoint/2010/main" val="3205107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882F2A-C290-4E52-8633-8A1FED499069}"/>
              </a:ext>
            </a:extLst>
          </p:cNvPr>
          <p:cNvPicPr>
            <a:picLocks noChangeAspect="1"/>
          </p:cNvPicPr>
          <p:nvPr/>
        </p:nvPicPr>
        <p:blipFill rotWithShape="1">
          <a:blip r:embed="rId2">
            <a:extLst>
              <a:ext uri="{28A0092B-C50C-407E-A947-70E740481C1C}">
                <a14:useLocalDpi xmlns:a14="http://schemas.microsoft.com/office/drawing/2010/main" val="0"/>
              </a:ext>
            </a:extLst>
          </a:blip>
          <a:srcRect l="19910" r="18469"/>
          <a:stretch/>
        </p:blipFill>
        <p:spPr>
          <a:xfrm>
            <a:off x="5082746" y="165115"/>
            <a:ext cx="2414814" cy="3918778"/>
          </a:xfrm>
          <a:prstGeom prst="rect">
            <a:avLst/>
          </a:prstGeom>
        </p:spPr>
      </p:pic>
      <p:pic>
        <p:nvPicPr>
          <p:cNvPr id="3" name="Picture 10" descr="Zebra Print Shrug Dress Set">
            <a:extLst>
              <a:ext uri="{FF2B5EF4-FFF2-40B4-BE49-F238E27FC236}">
                <a16:creationId xmlns:a16="http://schemas.microsoft.com/office/drawing/2014/main" id="{47A7E16A-8600-4F0C-BB8C-C390EA281AEA}"/>
              </a:ext>
            </a:extLst>
          </p:cNvPr>
          <p:cNvPicPr>
            <a:picLocks noChangeAspect="1" noChangeArrowheads="1"/>
          </p:cNvPicPr>
          <p:nvPr/>
        </p:nvPicPr>
        <p:blipFill rotWithShape="1">
          <a:blip r:embed="rId3" cstate="print"/>
          <a:srcRect l="15206" r="14613" b="27273"/>
          <a:stretch/>
        </p:blipFill>
        <p:spPr bwMode="auto">
          <a:xfrm>
            <a:off x="7887730" y="1"/>
            <a:ext cx="2414814" cy="3753663"/>
          </a:xfrm>
          <a:prstGeom prst="rect">
            <a:avLst/>
          </a:prstGeom>
          <a:noFill/>
        </p:spPr>
      </p:pic>
      <p:pic>
        <p:nvPicPr>
          <p:cNvPr id="4" name="Picture 3">
            <a:extLst>
              <a:ext uri="{FF2B5EF4-FFF2-40B4-BE49-F238E27FC236}">
                <a16:creationId xmlns:a16="http://schemas.microsoft.com/office/drawing/2014/main" id="{597EDF72-C9C4-421B-A874-CE4F068F4202}"/>
              </a:ext>
            </a:extLst>
          </p:cNvPr>
          <p:cNvPicPr>
            <a:picLocks noChangeAspect="1"/>
          </p:cNvPicPr>
          <p:nvPr/>
        </p:nvPicPr>
        <p:blipFill rotWithShape="1">
          <a:blip r:embed="rId4">
            <a:extLst>
              <a:ext uri="{28A0092B-C50C-407E-A947-70E740481C1C}">
                <a14:useLocalDpi xmlns:a14="http://schemas.microsoft.com/office/drawing/2010/main" val="0"/>
              </a:ext>
            </a:extLst>
          </a:blip>
          <a:srcRect l="4449" t="39314" r="57904" b="31154"/>
          <a:stretch/>
        </p:blipFill>
        <p:spPr>
          <a:xfrm>
            <a:off x="2063521" y="2065867"/>
            <a:ext cx="2151487" cy="1687796"/>
          </a:xfrm>
          <a:prstGeom prst="rect">
            <a:avLst/>
          </a:prstGeom>
        </p:spPr>
      </p:pic>
      <p:sp>
        <p:nvSpPr>
          <p:cNvPr id="5" name="TextBox 4">
            <a:extLst>
              <a:ext uri="{FF2B5EF4-FFF2-40B4-BE49-F238E27FC236}">
                <a16:creationId xmlns:a16="http://schemas.microsoft.com/office/drawing/2014/main" id="{08FF9847-B813-4B44-A158-945C3781CA7E}"/>
              </a:ext>
            </a:extLst>
          </p:cNvPr>
          <p:cNvSpPr txBox="1"/>
          <p:nvPr/>
        </p:nvSpPr>
        <p:spPr>
          <a:xfrm>
            <a:off x="5184472" y="6263426"/>
            <a:ext cx="1964724" cy="369332"/>
          </a:xfrm>
          <a:prstGeom prst="rect">
            <a:avLst/>
          </a:prstGeom>
          <a:noFill/>
        </p:spPr>
        <p:txBody>
          <a:bodyPr wrap="square" rtlCol="0">
            <a:spAutoFit/>
          </a:bodyPr>
          <a:lstStyle/>
          <a:p>
            <a:r>
              <a:rPr lang="en-US" dirty="0"/>
              <a:t>Ingenue</a:t>
            </a:r>
          </a:p>
        </p:txBody>
      </p:sp>
    </p:spTree>
    <p:extLst>
      <p:ext uri="{BB962C8B-B14F-4D97-AF65-F5344CB8AC3E}">
        <p14:creationId xmlns:p14="http://schemas.microsoft.com/office/powerpoint/2010/main" val="2727849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posing for the camera&#10;&#10;Description automatically generated">
            <a:extLst>
              <a:ext uri="{FF2B5EF4-FFF2-40B4-BE49-F238E27FC236}">
                <a16:creationId xmlns:a16="http://schemas.microsoft.com/office/drawing/2014/main" id="{3F5EC6C7-4125-4D5A-AEC1-74C560E3CE18}"/>
              </a:ext>
            </a:extLst>
          </p:cNvPr>
          <p:cNvPicPr>
            <a:picLocks noChangeAspect="1"/>
          </p:cNvPicPr>
          <p:nvPr/>
        </p:nvPicPr>
        <p:blipFill rotWithShape="1">
          <a:blip r:embed="rId2">
            <a:extLst>
              <a:ext uri="{28A0092B-C50C-407E-A947-70E740481C1C}">
                <a14:useLocalDpi xmlns:a14="http://schemas.microsoft.com/office/drawing/2010/main" val="0"/>
              </a:ext>
            </a:extLst>
          </a:blip>
          <a:srcRect l="18966" t="16349" r="16481" b="9417"/>
          <a:stretch/>
        </p:blipFill>
        <p:spPr>
          <a:xfrm>
            <a:off x="4931998" y="3065889"/>
            <a:ext cx="2093050" cy="3734950"/>
          </a:xfrm>
          <a:prstGeom prst="rect">
            <a:avLst/>
          </a:prstGeom>
        </p:spPr>
      </p:pic>
      <p:pic>
        <p:nvPicPr>
          <p:cNvPr id="5" name="Picture 4" descr="A person standing posing for the camera&#10;&#10;Description automatically generated">
            <a:extLst>
              <a:ext uri="{FF2B5EF4-FFF2-40B4-BE49-F238E27FC236}">
                <a16:creationId xmlns:a16="http://schemas.microsoft.com/office/drawing/2014/main" id="{F3B99F80-E419-4E8B-B683-798AB306CB6C}"/>
              </a:ext>
            </a:extLst>
          </p:cNvPr>
          <p:cNvPicPr>
            <a:picLocks noChangeAspect="1"/>
          </p:cNvPicPr>
          <p:nvPr/>
        </p:nvPicPr>
        <p:blipFill rotWithShape="1">
          <a:blip r:embed="rId3">
            <a:extLst>
              <a:ext uri="{28A0092B-C50C-407E-A947-70E740481C1C}">
                <a14:useLocalDpi xmlns:a14="http://schemas.microsoft.com/office/drawing/2010/main" val="0"/>
              </a:ext>
            </a:extLst>
          </a:blip>
          <a:srcRect l="7696" t="8827" r="19224"/>
          <a:stretch/>
        </p:blipFill>
        <p:spPr>
          <a:xfrm>
            <a:off x="8380599" y="3123050"/>
            <a:ext cx="1679418" cy="3734950"/>
          </a:xfrm>
          <a:prstGeom prst="rect">
            <a:avLst/>
          </a:prstGeom>
        </p:spPr>
      </p:pic>
      <p:pic>
        <p:nvPicPr>
          <p:cNvPr id="7" name="Picture 6" descr="A person wearing a hat&#10;&#10;Description automatically generated">
            <a:extLst>
              <a:ext uri="{FF2B5EF4-FFF2-40B4-BE49-F238E27FC236}">
                <a16:creationId xmlns:a16="http://schemas.microsoft.com/office/drawing/2014/main" id="{C53BBC30-45AD-4D74-9144-ADC43689970F}"/>
              </a:ext>
            </a:extLst>
          </p:cNvPr>
          <p:cNvPicPr>
            <a:picLocks noChangeAspect="1"/>
          </p:cNvPicPr>
          <p:nvPr/>
        </p:nvPicPr>
        <p:blipFill rotWithShape="1">
          <a:blip r:embed="rId4">
            <a:extLst>
              <a:ext uri="{28A0092B-C50C-407E-A947-70E740481C1C}">
                <a14:useLocalDpi xmlns:a14="http://schemas.microsoft.com/office/drawing/2010/main" val="0"/>
              </a:ext>
            </a:extLst>
          </a:blip>
          <a:srcRect l="10871" t="4893" r="10871" b="7130"/>
          <a:stretch/>
        </p:blipFill>
        <p:spPr>
          <a:xfrm>
            <a:off x="1664533" y="179174"/>
            <a:ext cx="2890776" cy="3249827"/>
          </a:xfrm>
          <a:prstGeom prst="rect">
            <a:avLst/>
          </a:prstGeom>
        </p:spPr>
      </p:pic>
      <p:pic>
        <p:nvPicPr>
          <p:cNvPr id="9" name="Picture 8">
            <a:extLst>
              <a:ext uri="{FF2B5EF4-FFF2-40B4-BE49-F238E27FC236}">
                <a16:creationId xmlns:a16="http://schemas.microsoft.com/office/drawing/2014/main" id="{B5CB562E-66A2-4FDB-A29E-ECC1C7BA6143}"/>
              </a:ext>
            </a:extLst>
          </p:cNvPr>
          <p:cNvPicPr>
            <a:picLocks noChangeAspect="1"/>
          </p:cNvPicPr>
          <p:nvPr/>
        </p:nvPicPr>
        <p:blipFill rotWithShape="1">
          <a:blip r:embed="rId5">
            <a:extLst>
              <a:ext uri="{28A0092B-C50C-407E-A947-70E740481C1C}">
                <a14:useLocalDpi xmlns:a14="http://schemas.microsoft.com/office/drawing/2010/main" val="0"/>
              </a:ext>
            </a:extLst>
          </a:blip>
          <a:srcRect l="8746" r="7189"/>
          <a:stretch/>
        </p:blipFill>
        <p:spPr>
          <a:xfrm>
            <a:off x="8007834" y="0"/>
            <a:ext cx="2424948" cy="2884616"/>
          </a:xfrm>
          <a:prstGeom prst="rect">
            <a:avLst/>
          </a:prstGeom>
        </p:spPr>
      </p:pic>
      <p:sp>
        <p:nvSpPr>
          <p:cNvPr id="14" name="TextBox 13">
            <a:extLst>
              <a:ext uri="{FF2B5EF4-FFF2-40B4-BE49-F238E27FC236}">
                <a16:creationId xmlns:a16="http://schemas.microsoft.com/office/drawing/2014/main" id="{11F7182D-7BA6-4A5A-9D4B-A34DCA514FF0}"/>
              </a:ext>
            </a:extLst>
          </p:cNvPr>
          <p:cNvSpPr txBox="1"/>
          <p:nvPr/>
        </p:nvSpPr>
        <p:spPr>
          <a:xfrm>
            <a:off x="2861904" y="6309495"/>
            <a:ext cx="1964724" cy="369332"/>
          </a:xfrm>
          <a:prstGeom prst="rect">
            <a:avLst/>
          </a:prstGeom>
          <a:noFill/>
        </p:spPr>
        <p:txBody>
          <a:bodyPr wrap="square" rtlCol="0">
            <a:spAutoFit/>
          </a:bodyPr>
          <a:lstStyle/>
          <a:p>
            <a:r>
              <a:rPr lang="en-US" dirty="0"/>
              <a:t>Ingenue</a:t>
            </a:r>
          </a:p>
        </p:txBody>
      </p:sp>
      <p:pic>
        <p:nvPicPr>
          <p:cNvPr id="16" name="Picture 15" descr="A picture containing clothing, shirt&#10;&#10;Description automatically generated">
            <a:extLst>
              <a:ext uri="{FF2B5EF4-FFF2-40B4-BE49-F238E27FC236}">
                <a16:creationId xmlns:a16="http://schemas.microsoft.com/office/drawing/2014/main" id="{D894EC64-C2CA-4D5E-9788-30437C6155DA}"/>
              </a:ext>
            </a:extLst>
          </p:cNvPr>
          <p:cNvPicPr>
            <a:picLocks noChangeAspect="1"/>
          </p:cNvPicPr>
          <p:nvPr/>
        </p:nvPicPr>
        <p:blipFill rotWithShape="1">
          <a:blip r:embed="rId6">
            <a:extLst>
              <a:ext uri="{28A0092B-C50C-407E-A947-70E740481C1C}">
                <a14:useLocalDpi xmlns:a14="http://schemas.microsoft.com/office/drawing/2010/main" val="0"/>
              </a:ext>
            </a:extLst>
          </a:blip>
          <a:srcRect t="9243" b="10092"/>
          <a:stretch/>
        </p:blipFill>
        <p:spPr>
          <a:xfrm>
            <a:off x="4660679" y="228425"/>
            <a:ext cx="2658640" cy="2837465"/>
          </a:xfrm>
          <a:prstGeom prst="rect">
            <a:avLst/>
          </a:prstGeom>
        </p:spPr>
      </p:pic>
    </p:spTree>
    <p:extLst>
      <p:ext uri="{BB962C8B-B14F-4D97-AF65-F5344CB8AC3E}">
        <p14:creationId xmlns:p14="http://schemas.microsoft.com/office/powerpoint/2010/main" val="339894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5A1DA-6513-4CDA-B49B-17B78E77C948}"/>
              </a:ext>
            </a:extLst>
          </p:cNvPr>
          <p:cNvSpPr>
            <a:spLocks noGrp="1"/>
          </p:cNvSpPr>
          <p:nvPr>
            <p:ph type="title"/>
          </p:nvPr>
        </p:nvSpPr>
        <p:spPr>
          <a:xfrm>
            <a:off x="1494275" y="387247"/>
            <a:ext cx="10018713" cy="1752599"/>
          </a:xfrm>
        </p:spPr>
        <p:txBody>
          <a:bodyPr>
            <a:normAutofit/>
          </a:bodyPr>
          <a:lstStyle/>
          <a:p>
            <a:pPr algn="ctr"/>
            <a:r>
              <a:rPr lang="en-US" b="1" dirty="0"/>
              <a:t>CLOTHING REFLECTS OUR VALUES CREATING OUR CLOTHING PERSONALITY</a:t>
            </a:r>
            <a:endParaRPr lang="en-US" dirty="0"/>
          </a:p>
        </p:txBody>
      </p:sp>
      <p:sp>
        <p:nvSpPr>
          <p:cNvPr id="6" name="Content Placeholder 5">
            <a:extLst>
              <a:ext uri="{FF2B5EF4-FFF2-40B4-BE49-F238E27FC236}">
                <a16:creationId xmlns:a16="http://schemas.microsoft.com/office/drawing/2014/main" id="{DE270458-AF73-4743-832A-76E00F8006E2}"/>
              </a:ext>
            </a:extLst>
          </p:cNvPr>
          <p:cNvSpPr>
            <a:spLocks noGrp="1"/>
          </p:cNvSpPr>
          <p:nvPr>
            <p:ph sz="half" idx="1"/>
          </p:nvPr>
        </p:nvSpPr>
        <p:spPr>
          <a:xfrm>
            <a:off x="3078338" y="1985554"/>
            <a:ext cx="7045377" cy="4654848"/>
          </a:xfrm>
        </p:spPr>
        <p:txBody>
          <a:bodyPr>
            <a:normAutofit fontScale="70000" lnSpcReduction="20000"/>
          </a:bodyPr>
          <a:lstStyle/>
          <a:p>
            <a:r>
              <a:rPr lang="en-US" sz="3500" dirty="0"/>
              <a:t>What are ‘values”? </a:t>
            </a:r>
          </a:p>
          <a:p>
            <a:r>
              <a:rPr lang="en-US" sz="3500" dirty="0"/>
              <a:t>Important and lasting beliefs or ideals shared by the members of a culture about what is good or bad and desirable or undesirable. </a:t>
            </a:r>
          </a:p>
          <a:p>
            <a:r>
              <a:rPr lang="en-US" sz="3500" dirty="0"/>
              <a:t>Important beliefs or ideals shared by the people around us;  Name something that is important to you</a:t>
            </a:r>
          </a:p>
          <a:p>
            <a:r>
              <a:rPr lang="en-US" sz="3500" dirty="0"/>
              <a:t>What is prized, cherished, treasured</a:t>
            </a:r>
          </a:p>
          <a:p>
            <a:r>
              <a:rPr lang="en-US" sz="3500" dirty="0"/>
              <a:t>As we form our values we may reflect, reject, or accept a portion of these ideas. </a:t>
            </a:r>
          </a:p>
          <a:p>
            <a:r>
              <a:rPr lang="en-US" sz="3500" dirty="0"/>
              <a:t>Through experimentation, our clothing personality is developed. </a:t>
            </a:r>
          </a:p>
        </p:txBody>
      </p:sp>
      <p:pic>
        <p:nvPicPr>
          <p:cNvPr id="8" name="Picture 7">
            <a:extLst>
              <a:ext uri="{FF2B5EF4-FFF2-40B4-BE49-F238E27FC236}">
                <a16:creationId xmlns:a16="http://schemas.microsoft.com/office/drawing/2014/main" id="{8FE47B59-4F12-4F3B-BBCF-526A0D294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40" y="2257412"/>
            <a:ext cx="2350177" cy="1582376"/>
          </a:xfrm>
          <a:prstGeom prst="rect">
            <a:avLst/>
          </a:prstGeom>
        </p:spPr>
      </p:pic>
      <p:pic>
        <p:nvPicPr>
          <p:cNvPr id="10" name="Picture 9">
            <a:extLst>
              <a:ext uri="{FF2B5EF4-FFF2-40B4-BE49-F238E27FC236}">
                <a16:creationId xmlns:a16="http://schemas.microsoft.com/office/drawing/2014/main" id="{97911DC2-0E8F-46E6-931E-FA0FB04B9E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4452" y="2129060"/>
            <a:ext cx="2237548" cy="1839080"/>
          </a:xfrm>
          <a:prstGeom prst="rect">
            <a:avLst/>
          </a:prstGeom>
        </p:spPr>
      </p:pic>
      <p:pic>
        <p:nvPicPr>
          <p:cNvPr id="7" name="Content Placeholder 6">
            <a:extLst>
              <a:ext uri="{FF2B5EF4-FFF2-40B4-BE49-F238E27FC236}">
                <a16:creationId xmlns:a16="http://schemas.microsoft.com/office/drawing/2014/main" id="{440E96E3-C34D-482C-B19E-03C96E0047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29588"/>
            <a:ext cx="2874117" cy="1305898"/>
          </a:xfrm>
          <a:prstGeom prst="rect">
            <a:avLst/>
          </a:prstGeom>
        </p:spPr>
      </p:pic>
      <p:pic>
        <p:nvPicPr>
          <p:cNvPr id="9" name="Picture 8">
            <a:extLst>
              <a:ext uri="{FF2B5EF4-FFF2-40B4-BE49-F238E27FC236}">
                <a16:creationId xmlns:a16="http://schemas.microsoft.com/office/drawing/2014/main" id="{8425CC2A-D92F-47AF-8A7F-85A92E87255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36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D3F6F6-115C-4ABC-923F-23CB7253E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844" y="543447"/>
            <a:ext cx="4170156" cy="1005743"/>
          </a:xfrm>
          <a:prstGeom prst="rect">
            <a:avLst/>
          </a:prstGeom>
        </p:spPr>
      </p:pic>
      <p:pic>
        <p:nvPicPr>
          <p:cNvPr id="11" name="Picture 10">
            <a:extLst>
              <a:ext uri="{FF2B5EF4-FFF2-40B4-BE49-F238E27FC236}">
                <a16:creationId xmlns:a16="http://schemas.microsoft.com/office/drawing/2014/main" id="{D768B177-E766-4EE1-A5A1-6A0C22C77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489" y="643174"/>
            <a:ext cx="3400372" cy="1005743"/>
          </a:xfrm>
          <a:prstGeom prst="rect">
            <a:avLst/>
          </a:prstGeom>
        </p:spPr>
      </p:pic>
      <p:sp>
        <p:nvSpPr>
          <p:cNvPr id="12" name="WordArt 3">
            <a:extLst>
              <a:ext uri="{FF2B5EF4-FFF2-40B4-BE49-F238E27FC236}">
                <a16:creationId xmlns:a16="http://schemas.microsoft.com/office/drawing/2014/main" id="{E43CE75A-E675-4E73-8822-F2BC6342DC8E}"/>
              </a:ext>
            </a:extLst>
          </p:cNvPr>
          <p:cNvSpPr>
            <a:spLocks noChangeArrowheads="1" noChangeShapeType="1" noTextEdit="1"/>
          </p:cNvSpPr>
          <p:nvPr/>
        </p:nvSpPr>
        <p:spPr bwMode="auto">
          <a:xfrm rot="1443008">
            <a:off x="1035968" y="2333122"/>
            <a:ext cx="3196816" cy="1271543"/>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bodyPr>
          <a:lstStyle/>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3956992" scaled="1"/>
                </a:gradFill>
                <a:effectLst/>
                <a:latin typeface="Arial Black" panose="020B0A04020102020204" pitchFamily="34" charset="0"/>
              </a:rPr>
              <a:t>Material Comfort</a:t>
            </a:r>
          </a:p>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3956992" scaled="1"/>
                </a:gradFill>
                <a:effectLst/>
                <a:latin typeface="Arial Black" panose="020B0A04020102020204" pitchFamily="34" charset="0"/>
              </a:rPr>
              <a:t>(Economics)</a:t>
            </a:r>
          </a:p>
        </p:txBody>
      </p:sp>
      <p:sp>
        <p:nvSpPr>
          <p:cNvPr id="13" name="WordArt 4">
            <a:extLst>
              <a:ext uri="{FF2B5EF4-FFF2-40B4-BE49-F238E27FC236}">
                <a16:creationId xmlns:a16="http://schemas.microsoft.com/office/drawing/2014/main" id="{28E0C8EE-A207-4A4B-B209-8C7489917D05}"/>
              </a:ext>
            </a:extLst>
          </p:cNvPr>
          <p:cNvSpPr>
            <a:spLocks noChangeArrowheads="1" noChangeShapeType="1" noTextEdit="1"/>
          </p:cNvSpPr>
          <p:nvPr/>
        </p:nvSpPr>
        <p:spPr bwMode="auto">
          <a:xfrm>
            <a:off x="4634102" y="2321628"/>
            <a:ext cx="4469258" cy="1365952"/>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bodyPr>
          <a:lstStyle/>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5400000" scaled="1"/>
                </a:gradFill>
                <a:effectLst/>
                <a:latin typeface="Arial Black" panose="020B0A04020102020204" pitchFamily="34" charset="0"/>
              </a:rPr>
              <a:t>External Conformity</a:t>
            </a:r>
          </a:p>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5400000" scaled="1"/>
                </a:gradFill>
                <a:effectLst/>
                <a:latin typeface="Arial Black" panose="020B0A04020102020204" pitchFamily="34" charset="0"/>
              </a:rPr>
              <a:t>(Belonging to a peer group)</a:t>
            </a:r>
          </a:p>
        </p:txBody>
      </p:sp>
      <p:sp>
        <p:nvSpPr>
          <p:cNvPr id="14" name="WordArt 5">
            <a:extLst>
              <a:ext uri="{FF2B5EF4-FFF2-40B4-BE49-F238E27FC236}">
                <a16:creationId xmlns:a16="http://schemas.microsoft.com/office/drawing/2014/main" id="{2FF743B1-DA04-4021-8728-804B8B64220D}"/>
              </a:ext>
            </a:extLst>
          </p:cNvPr>
          <p:cNvSpPr>
            <a:spLocks noChangeArrowheads="1" noChangeShapeType="1" noTextEdit="1"/>
          </p:cNvSpPr>
          <p:nvPr/>
        </p:nvSpPr>
        <p:spPr bwMode="auto">
          <a:xfrm>
            <a:off x="1925844" y="4460018"/>
            <a:ext cx="7319756" cy="1365952"/>
          </a:xfrm>
          <a:prstGeom prst="rect">
            <a:avLst/>
          </a:prstGeom>
          <a:noFill/>
        </p:spPr>
        <p:txBody>
          <a:bodyPr wrap="none" fromWordArt="1">
            <a:prstTxWarp prst="textCanDown">
              <a:avLst>
                <a:gd name="adj" fmla="val 14287"/>
              </a:avLst>
            </a:prstTxWarp>
          </a:bodyPr>
          <a:lstStyle/>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5400000" scaled="1"/>
                </a:gradFill>
                <a:effectLst/>
                <a:latin typeface="Arial Black" panose="020B0A04020102020204" pitchFamily="34" charset="0"/>
              </a:rPr>
              <a:t>Equality of Social Status</a:t>
            </a:r>
          </a:p>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5400000" scaled="1"/>
                </a:gradFill>
                <a:effectLst/>
                <a:latin typeface="Arial Black" panose="020B0A04020102020204" pitchFamily="34" charset="0"/>
              </a:rPr>
              <a:t>(Wanting to belong to a different group)</a:t>
            </a:r>
          </a:p>
        </p:txBody>
      </p:sp>
      <p:sp>
        <p:nvSpPr>
          <p:cNvPr id="16" name="WordArt 6">
            <a:extLst>
              <a:ext uri="{FF2B5EF4-FFF2-40B4-BE49-F238E27FC236}">
                <a16:creationId xmlns:a16="http://schemas.microsoft.com/office/drawing/2014/main" id="{5784B184-F9A7-4089-B398-1306AFE5B37A}"/>
              </a:ext>
            </a:extLst>
          </p:cNvPr>
          <p:cNvSpPr>
            <a:spLocks noChangeArrowheads="1" noChangeShapeType="1" noTextEdit="1"/>
          </p:cNvSpPr>
          <p:nvPr/>
        </p:nvSpPr>
        <p:spPr bwMode="auto">
          <a:xfrm rot="-2222173">
            <a:off x="9198111" y="2580075"/>
            <a:ext cx="2493718" cy="1639828"/>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14287"/>
              </a:avLst>
            </a:prstTxWarp>
          </a:bodyPr>
          <a:lstStyle/>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7622173" scaled="1"/>
                </a:gradFill>
                <a:effectLst/>
                <a:latin typeface="Arial Black" panose="020B0A04020102020204" pitchFamily="34" charset="0"/>
              </a:rPr>
              <a:t>Individuality</a:t>
            </a:r>
          </a:p>
          <a:p>
            <a:pPr algn="ctr" rtl="0">
              <a:buNone/>
            </a:pPr>
            <a:r>
              <a:rPr lang="en-US" sz="1200" b="1" kern="10" spc="0" dirty="0">
                <a:ln w="10541">
                  <a:solidFill>
                    <a:srgbClr val="4F81BD"/>
                  </a:solidFill>
                  <a:round/>
                  <a:headEnd/>
                  <a:tailEnd/>
                </a:ln>
                <a:gradFill rotWithShape="0">
                  <a:gsLst>
                    <a:gs pos="0">
                      <a:srgbClr val="8DB3E2"/>
                    </a:gs>
                    <a:gs pos="50000">
                      <a:srgbClr val="1F497D"/>
                    </a:gs>
                    <a:gs pos="100000">
                      <a:srgbClr val="8DB3E2"/>
                    </a:gs>
                  </a:gsLst>
                  <a:lin ang="7622173" scaled="1"/>
                </a:gradFill>
                <a:effectLst/>
                <a:latin typeface="Arial Black" panose="020B0A04020102020204" pitchFamily="34" charset="0"/>
              </a:rPr>
              <a:t>(Being unique)</a:t>
            </a:r>
          </a:p>
        </p:txBody>
      </p:sp>
      <p:pic>
        <p:nvPicPr>
          <p:cNvPr id="8" name="Picture 7">
            <a:extLst>
              <a:ext uri="{FF2B5EF4-FFF2-40B4-BE49-F238E27FC236}">
                <a16:creationId xmlns:a16="http://schemas.microsoft.com/office/drawing/2014/main" id="{36BC3297-A248-49ED-BFD6-D72AAD45A2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1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FAED-8B4C-43CE-9CEF-B31615826EFB}"/>
              </a:ext>
            </a:extLst>
          </p:cNvPr>
          <p:cNvSpPr>
            <a:spLocks noGrp="1"/>
          </p:cNvSpPr>
          <p:nvPr>
            <p:ph type="title"/>
          </p:nvPr>
        </p:nvSpPr>
        <p:spPr/>
        <p:txBody>
          <a:bodyPr/>
          <a:lstStyle/>
          <a:p>
            <a:r>
              <a:rPr lang="en-US" b="1" dirty="0"/>
              <a:t>WHERE DO YOU WEAR YOUR CLOTHING?</a:t>
            </a:r>
            <a:endParaRPr lang="en-US" dirty="0"/>
          </a:p>
        </p:txBody>
      </p:sp>
      <p:sp>
        <p:nvSpPr>
          <p:cNvPr id="3" name="Content Placeholder 2">
            <a:extLst>
              <a:ext uri="{FF2B5EF4-FFF2-40B4-BE49-F238E27FC236}">
                <a16:creationId xmlns:a16="http://schemas.microsoft.com/office/drawing/2014/main" id="{BF5D6CDC-117D-40A1-868F-CAF1AFD96CB3}"/>
              </a:ext>
            </a:extLst>
          </p:cNvPr>
          <p:cNvSpPr>
            <a:spLocks noGrp="1"/>
          </p:cNvSpPr>
          <p:nvPr>
            <p:ph sz="half" idx="1"/>
          </p:nvPr>
        </p:nvSpPr>
        <p:spPr>
          <a:xfrm>
            <a:off x="1967459" y="2012093"/>
            <a:ext cx="10224541" cy="4815018"/>
          </a:xfrm>
        </p:spPr>
        <p:txBody>
          <a:bodyPr>
            <a:normAutofit fontScale="70000" lnSpcReduction="20000"/>
          </a:bodyPr>
          <a:lstStyle/>
          <a:p>
            <a:r>
              <a:rPr lang="en-US" sz="3600" dirty="0"/>
              <a:t>I wear the </a:t>
            </a:r>
            <a:r>
              <a:rPr lang="en-US" sz="3600" b="1" dirty="0"/>
              <a:t>majority </a:t>
            </a:r>
            <a:r>
              <a:rPr lang="en-US" sz="3600" dirty="0"/>
              <a:t>of the clothes in my closet at:</a:t>
            </a:r>
          </a:p>
          <a:p>
            <a:r>
              <a:rPr lang="en-US" sz="3600" dirty="0"/>
              <a:t>_____School</a:t>
            </a:r>
          </a:p>
          <a:p>
            <a:r>
              <a:rPr lang="en-US" sz="3600" dirty="0"/>
              <a:t>_____Leisure Activities</a:t>
            </a:r>
          </a:p>
          <a:p>
            <a:r>
              <a:rPr lang="en-US" sz="3600" dirty="0"/>
              <a:t>_____When Enjoying my Hobbies</a:t>
            </a:r>
          </a:p>
          <a:p>
            <a:r>
              <a:rPr lang="en-US" sz="3600" dirty="0"/>
              <a:t>_____Religious Functions</a:t>
            </a:r>
          </a:p>
          <a:p>
            <a:r>
              <a:rPr lang="en-US" sz="3600" dirty="0"/>
              <a:t>_____Cultural and/or Formal (dressy) occasions</a:t>
            </a:r>
          </a:p>
          <a:p>
            <a:endParaRPr lang="en-US" sz="3600" dirty="0"/>
          </a:p>
          <a:p>
            <a:pPr marL="0" indent="0">
              <a:buNone/>
            </a:pPr>
            <a:r>
              <a:rPr lang="en-US" sz="3600" dirty="0"/>
              <a:t>(If you have a good amount of clothes in your closet in more than one category above, check those above.)</a:t>
            </a:r>
          </a:p>
          <a:p>
            <a:pPr marL="0" indent="0">
              <a:buNone/>
            </a:pPr>
            <a:r>
              <a:rPr lang="en-US" dirty="0"/>
              <a:t> </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C5739A3A-CADD-4F7D-BA02-329BD69991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14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A9EA-365A-4F7A-8EB2-EBA472458A1D}"/>
              </a:ext>
            </a:extLst>
          </p:cNvPr>
          <p:cNvSpPr>
            <a:spLocks noGrp="1"/>
          </p:cNvSpPr>
          <p:nvPr>
            <p:ph type="title"/>
          </p:nvPr>
        </p:nvSpPr>
        <p:spPr/>
        <p:txBody>
          <a:bodyPr/>
          <a:lstStyle/>
          <a:p>
            <a:pPr algn="ctr"/>
            <a:r>
              <a:rPr lang="en-US" dirty="0"/>
              <a:t>IDENTIFYING YOUR PERSONAL STYLE</a:t>
            </a:r>
          </a:p>
        </p:txBody>
      </p:sp>
      <p:pic>
        <p:nvPicPr>
          <p:cNvPr id="4098" name="Picture 2" descr="dramatic style example">
            <a:extLst>
              <a:ext uri="{FF2B5EF4-FFF2-40B4-BE49-F238E27FC236}">
                <a16:creationId xmlns:a16="http://schemas.microsoft.com/office/drawing/2014/main" id="{BBF17DF2-10D5-439C-A842-39EBEA700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541" t="13002" b="66489"/>
          <a:stretch>
            <a:fillRect/>
          </a:stretch>
        </p:blipFill>
        <p:spPr bwMode="auto">
          <a:xfrm>
            <a:off x="1190729" y="3037652"/>
            <a:ext cx="1141179" cy="7457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descr="black skirt">
            <a:extLst>
              <a:ext uri="{FF2B5EF4-FFF2-40B4-BE49-F238E27FC236}">
                <a16:creationId xmlns:a16="http://schemas.microsoft.com/office/drawing/2014/main" id="{3601867E-C99E-4319-A657-01D17BD84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9956" b="14417"/>
          <a:stretch>
            <a:fillRect/>
          </a:stretch>
        </p:blipFill>
        <p:spPr bwMode="auto">
          <a:xfrm>
            <a:off x="1289406" y="3821263"/>
            <a:ext cx="915078" cy="9108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descr="Image result for mens sporty clothing styles">
            <a:extLst>
              <a:ext uri="{FF2B5EF4-FFF2-40B4-BE49-F238E27FC236}">
                <a16:creationId xmlns:a16="http://schemas.microsoft.com/office/drawing/2014/main" id="{75F023FF-988E-4CCB-BEF9-4ED4084AF13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473" t="20234" r="16948"/>
          <a:stretch/>
        </p:blipFill>
        <p:spPr bwMode="auto">
          <a:xfrm>
            <a:off x="10096383" y="2739969"/>
            <a:ext cx="1122364" cy="271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1" name="Picture 5" descr="gamine">
            <a:extLst>
              <a:ext uri="{FF2B5EF4-FFF2-40B4-BE49-F238E27FC236}">
                <a16:creationId xmlns:a16="http://schemas.microsoft.com/office/drawing/2014/main" id="{466AEE7B-EF7B-454E-BB0E-0BDB4B8B7C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757" t="34378" r="24409"/>
          <a:stretch>
            <a:fillRect/>
          </a:stretch>
        </p:blipFill>
        <p:spPr bwMode="auto">
          <a:xfrm>
            <a:off x="2668159" y="3306580"/>
            <a:ext cx="1122364" cy="16734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2" name="Picture 6" descr="romanticclothingpersonality-essentials">
            <a:extLst>
              <a:ext uri="{FF2B5EF4-FFF2-40B4-BE49-F238E27FC236}">
                <a16:creationId xmlns:a16="http://schemas.microsoft.com/office/drawing/2014/main" id="{47D6F2AF-7B8D-49B1-AF35-9EA3CB8C994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01" t="57978" r="63174"/>
          <a:stretch/>
        </p:blipFill>
        <p:spPr bwMode="auto">
          <a:xfrm>
            <a:off x="4531081" y="3217694"/>
            <a:ext cx="1528248" cy="15178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3" name="Picture 7" descr="ingenue 2">
            <a:extLst>
              <a:ext uri="{FF2B5EF4-FFF2-40B4-BE49-F238E27FC236}">
                <a16:creationId xmlns:a16="http://schemas.microsoft.com/office/drawing/2014/main" id="{B0AD6F56-AEF7-456A-B0C8-78627C7F98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49368" r="87962" b="18927"/>
          <a:stretch>
            <a:fillRect/>
          </a:stretch>
        </p:blipFill>
        <p:spPr bwMode="auto">
          <a:xfrm>
            <a:off x="7031043" y="3884430"/>
            <a:ext cx="687510" cy="18117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4" name="Picture 8" descr="gamine example">
            <a:extLst>
              <a:ext uri="{FF2B5EF4-FFF2-40B4-BE49-F238E27FC236}">
                <a16:creationId xmlns:a16="http://schemas.microsoft.com/office/drawing/2014/main" id="{2754C774-3568-4F9A-BDFF-C63F15BFE0F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t="6726" r="74404" b="66313"/>
          <a:stretch/>
        </p:blipFill>
        <p:spPr bwMode="auto">
          <a:xfrm>
            <a:off x="6813616" y="2698746"/>
            <a:ext cx="1122364" cy="11802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5" name="Picture 9" descr="Image result for full shirt style boys clothing styles">
            <a:extLst>
              <a:ext uri="{FF2B5EF4-FFF2-40B4-BE49-F238E27FC236}">
                <a16:creationId xmlns:a16="http://schemas.microsoft.com/office/drawing/2014/main" id="{0989CB29-9105-406D-A0AF-E1A5326552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3087" t="20183"/>
          <a:stretch>
            <a:fillRect/>
          </a:stretch>
        </p:blipFill>
        <p:spPr bwMode="auto">
          <a:xfrm>
            <a:off x="8608481" y="3051404"/>
            <a:ext cx="1009768" cy="14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a:extLst>
              <a:ext uri="{FF2B5EF4-FFF2-40B4-BE49-F238E27FC236}">
                <a16:creationId xmlns:a16="http://schemas.microsoft.com/office/drawing/2014/main" id="{20D4247A-A20E-4DFA-AC32-0D7FD477064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35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25985-1566-405F-933D-C7812545E0D2}"/>
              </a:ext>
            </a:extLst>
          </p:cNvPr>
          <p:cNvSpPr>
            <a:spLocks noGrp="1"/>
          </p:cNvSpPr>
          <p:nvPr>
            <p:ph type="title"/>
          </p:nvPr>
        </p:nvSpPr>
        <p:spPr>
          <a:xfrm>
            <a:off x="1928866" y="300893"/>
            <a:ext cx="10018713" cy="1752599"/>
          </a:xfrm>
        </p:spPr>
        <p:txBody>
          <a:bodyPr>
            <a:normAutofit/>
          </a:bodyPr>
          <a:lstStyle/>
          <a:p>
            <a:pPr algn="ctr"/>
            <a:r>
              <a:rPr lang="en-US" sz="6000" b="1" i="1" dirty="0"/>
              <a:t>Dramatic</a:t>
            </a:r>
            <a:endParaRPr lang="en-US" sz="6000" dirty="0"/>
          </a:p>
        </p:txBody>
      </p:sp>
      <p:sp>
        <p:nvSpPr>
          <p:cNvPr id="3" name="Content Placeholder 2">
            <a:extLst>
              <a:ext uri="{FF2B5EF4-FFF2-40B4-BE49-F238E27FC236}">
                <a16:creationId xmlns:a16="http://schemas.microsoft.com/office/drawing/2014/main" id="{F63C6824-B681-49BB-93FD-843137DA4CA6}"/>
              </a:ext>
            </a:extLst>
          </p:cNvPr>
          <p:cNvSpPr>
            <a:spLocks noGrp="1"/>
          </p:cNvSpPr>
          <p:nvPr>
            <p:ph idx="1"/>
          </p:nvPr>
        </p:nvSpPr>
        <p:spPr>
          <a:xfrm>
            <a:off x="1843533" y="2132937"/>
            <a:ext cx="3433997" cy="4351338"/>
          </a:xfrm>
        </p:spPr>
        <p:txBody>
          <a:bodyPr>
            <a:normAutofit/>
          </a:bodyPr>
          <a:lstStyle/>
          <a:p>
            <a:r>
              <a:rPr lang="en-US" dirty="0"/>
              <a:t>Bold, colorful dressing</a:t>
            </a:r>
          </a:p>
          <a:p>
            <a:r>
              <a:rPr lang="en-US" dirty="0"/>
              <a:t>Large and spectacular accessories</a:t>
            </a:r>
          </a:p>
          <a:p>
            <a:r>
              <a:rPr lang="en-US" dirty="0"/>
              <a:t>First to try a new style</a:t>
            </a:r>
          </a:p>
          <a:p>
            <a:r>
              <a:rPr lang="en-US" dirty="0"/>
              <a:t>Guys in this style are usually tall and thin </a:t>
            </a:r>
          </a:p>
          <a:p>
            <a:pPr marL="0" indent="0">
              <a:buNone/>
            </a:pPr>
            <a:endParaRPr lang="en-US" dirty="0"/>
          </a:p>
          <a:p>
            <a:endParaRPr lang="en-US" dirty="0"/>
          </a:p>
        </p:txBody>
      </p:sp>
      <p:pic>
        <p:nvPicPr>
          <p:cNvPr id="5122" name="Picture 2" descr="dramatic bright">
            <a:extLst>
              <a:ext uri="{FF2B5EF4-FFF2-40B4-BE49-F238E27FC236}">
                <a16:creationId xmlns:a16="http://schemas.microsoft.com/office/drawing/2014/main" id="{846D5BD6-ED33-41AE-9330-8516AAB44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43" t="24780" r="11514" b="9023"/>
          <a:stretch>
            <a:fillRect/>
          </a:stretch>
        </p:blipFill>
        <p:spPr bwMode="auto">
          <a:xfrm>
            <a:off x="6096718" y="1749745"/>
            <a:ext cx="1683011" cy="19863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descr="dramatic personality">
            <a:extLst>
              <a:ext uri="{FF2B5EF4-FFF2-40B4-BE49-F238E27FC236}">
                <a16:creationId xmlns:a16="http://schemas.microsoft.com/office/drawing/2014/main" id="{1058690A-F7AE-4DC5-94C2-079FDD0B4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5781" b="64484"/>
          <a:stretch>
            <a:fillRect/>
          </a:stretch>
        </p:blipFill>
        <p:spPr bwMode="auto">
          <a:xfrm>
            <a:off x="8453461" y="1749745"/>
            <a:ext cx="1724478" cy="17879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5" name="Picture 5" descr="dramatic 3">
            <a:extLst>
              <a:ext uri="{FF2B5EF4-FFF2-40B4-BE49-F238E27FC236}">
                <a16:creationId xmlns:a16="http://schemas.microsoft.com/office/drawing/2014/main" id="{2E23C6A0-0506-4E0D-8ED1-B4FEAE192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17" t="1984" r="67307" b="44414"/>
          <a:stretch>
            <a:fillRect/>
          </a:stretch>
        </p:blipFill>
        <p:spPr bwMode="auto">
          <a:xfrm>
            <a:off x="8631469" y="4001294"/>
            <a:ext cx="1625719" cy="21095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6" name="Picture 6" descr="TOG 24 - Zenon Mens Down Jacket Bright Lime - male B01LY5Z9MC">
            <a:extLst>
              <a:ext uri="{FF2B5EF4-FFF2-40B4-BE49-F238E27FC236}">
                <a16:creationId xmlns:a16="http://schemas.microsoft.com/office/drawing/2014/main" id="{49D8A3FB-DB70-4DAB-B597-B38726E9E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443" t="3110" r="10889" b="1999"/>
          <a:stretch>
            <a:fillRect/>
          </a:stretch>
        </p:blipFill>
        <p:spPr bwMode="auto">
          <a:xfrm>
            <a:off x="6491459" y="4308606"/>
            <a:ext cx="1546468" cy="18683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a:extLst>
              <a:ext uri="{FF2B5EF4-FFF2-40B4-BE49-F238E27FC236}">
                <a16:creationId xmlns:a16="http://schemas.microsoft.com/office/drawing/2014/main" id="{9707EE44-A2E4-4014-9125-63400EBC39F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95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7F16-B211-41F7-821E-C9A819539BED}"/>
              </a:ext>
            </a:extLst>
          </p:cNvPr>
          <p:cNvSpPr>
            <a:spLocks noGrp="1"/>
          </p:cNvSpPr>
          <p:nvPr>
            <p:ph type="title"/>
          </p:nvPr>
        </p:nvSpPr>
        <p:spPr>
          <a:xfrm>
            <a:off x="1610231" y="311046"/>
            <a:ext cx="10018713" cy="1752599"/>
          </a:xfrm>
        </p:spPr>
        <p:txBody>
          <a:bodyPr>
            <a:normAutofit/>
          </a:bodyPr>
          <a:lstStyle/>
          <a:p>
            <a:pPr algn="ctr"/>
            <a:r>
              <a:rPr lang="en-US" sz="6700" b="1" i="1" dirty="0"/>
              <a:t>Sporty/Natural</a:t>
            </a:r>
            <a:br>
              <a:rPr lang="en-US" dirty="0"/>
            </a:br>
            <a:endParaRPr lang="en-US" dirty="0"/>
          </a:p>
        </p:txBody>
      </p:sp>
      <p:sp>
        <p:nvSpPr>
          <p:cNvPr id="3" name="Content Placeholder 2">
            <a:extLst>
              <a:ext uri="{FF2B5EF4-FFF2-40B4-BE49-F238E27FC236}">
                <a16:creationId xmlns:a16="http://schemas.microsoft.com/office/drawing/2014/main" id="{5586BE79-713E-4548-B5DD-ADC1FE8654A2}"/>
              </a:ext>
            </a:extLst>
          </p:cNvPr>
          <p:cNvSpPr>
            <a:spLocks noGrp="1"/>
          </p:cNvSpPr>
          <p:nvPr>
            <p:ph idx="1"/>
          </p:nvPr>
        </p:nvSpPr>
        <p:spPr>
          <a:xfrm>
            <a:off x="1370024" y="1690688"/>
            <a:ext cx="3793761" cy="4351338"/>
          </a:xfrm>
        </p:spPr>
        <p:txBody>
          <a:bodyPr>
            <a:normAutofit/>
          </a:bodyPr>
          <a:lstStyle/>
          <a:p>
            <a:r>
              <a:rPr lang="en-US" dirty="0"/>
              <a:t>Relaxed or outdoorsy feeling</a:t>
            </a:r>
          </a:p>
          <a:p>
            <a:r>
              <a:rPr lang="en-US" dirty="0"/>
              <a:t>Simple clean-cut lines</a:t>
            </a:r>
          </a:p>
          <a:p>
            <a:r>
              <a:rPr lang="en-US" dirty="0"/>
              <a:t>Easy care hairstyle</a:t>
            </a:r>
          </a:p>
          <a:p>
            <a:r>
              <a:rPr lang="en-US" dirty="0"/>
              <a:t>Lots of denim, khaki, and button-front styling</a:t>
            </a:r>
          </a:p>
          <a:p>
            <a:r>
              <a:rPr lang="en-US" dirty="0"/>
              <a:t>Loves animals and prefers to be outside</a:t>
            </a:r>
          </a:p>
        </p:txBody>
      </p:sp>
      <p:pic>
        <p:nvPicPr>
          <p:cNvPr id="6146" name="Picture 2" descr="natural">
            <a:extLst>
              <a:ext uri="{FF2B5EF4-FFF2-40B4-BE49-F238E27FC236}">
                <a16:creationId xmlns:a16="http://schemas.microsoft.com/office/drawing/2014/main" id="{32BECA8C-2BA4-458D-AB32-49B033130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897" b="14764"/>
          <a:stretch>
            <a:fillRect/>
          </a:stretch>
        </p:blipFill>
        <p:spPr bwMode="auto">
          <a:xfrm>
            <a:off x="5509503" y="1690688"/>
            <a:ext cx="4562943" cy="33021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147" name="Picture 3" descr="Image result for mens sporty clothing styles">
            <a:extLst>
              <a:ext uri="{FF2B5EF4-FFF2-40B4-BE49-F238E27FC236}">
                <a16:creationId xmlns:a16="http://schemas.microsoft.com/office/drawing/2014/main" id="{865B5814-E32E-4128-859B-579CE1A054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73" t="19851" r="16948"/>
          <a:stretch/>
        </p:blipFill>
        <p:spPr bwMode="auto">
          <a:xfrm>
            <a:off x="10418164" y="2403566"/>
            <a:ext cx="1210780" cy="29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a:extLst>
              <a:ext uri="{FF2B5EF4-FFF2-40B4-BE49-F238E27FC236}">
                <a16:creationId xmlns:a16="http://schemas.microsoft.com/office/drawing/2014/main" id="{50DC4163-FF69-4FD5-8C34-12AE4A09E09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5" t="40462" r="84243" b="7769"/>
          <a:stretch/>
        </p:blipFill>
        <p:spPr bwMode="auto">
          <a:xfrm>
            <a:off x="11512988" y="6029795"/>
            <a:ext cx="701838" cy="82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288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5435</TotalTime>
  <Words>1167</Words>
  <Application>Microsoft Office PowerPoint</Application>
  <PresentationFormat>Widescreen</PresentationFormat>
  <Paragraphs>170</Paragraphs>
  <Slides>32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Calibri</vt:lpstr>
      <vt:lpstr>Corbel</vt:lpstr>
      <vt:lpstr>Parallax</vt:lpstr>
      <vt:lpstr>Express Your Personality through your Clothing </vt:lpstr>
      <vt:lpstr>Why do you Choose the Clothes you Wear?</vt:lpstr>
      <vt:lpstr>PowerPoint Presentation</vt:lpstr>
      <vt:lpstr>CLOTHING REFLECTS OUR VALUES CREATING OUR CLOTHING PERSONALITY</vt:lpstr>
      <vt:lpstr>PowerPoint Presentation</vt:lpstr>
      <vt:lpstr>WHERE DO YOU WEAR YOUR CLOTHING?</vt:lpstr>
      <vt:lpstr>IDENTIFYING YOUR PERSONAL STYLE</vt:lpstr>
      <vt:lpstr>Dramatic</vt:lpstr>
      <vt:lpstr>Sporty/Natural </vt:lpstr>
      <vt:lpstr>Gamine </vt:lpstr>
      <vt:lpstr>Classic </vt:lpstr>
      <vt:lpstr>Romantic </vt:lpstr>
      <vt:lpstr>Ingenue </vt:lpstr>
      <vt:lpstr>Identify Your Personal Style</vt:lpstr>
      <vt:lpstr>Test your Knowledge</vt:lpstr>
      <vt:lpstr>The following slides are fashion examples for each style that can be copied and cut apart for the 4-Hers to use in creating their own fashion story or can be uploaded to computers for them to select from and create their fashion story on a computer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 Your Personality through your Clothing</dc:title>
  <dc:creator>Sue Byrd</dc:creator>
  <cp:lastModifiedBy>Sue Byrd</cp:lastModifiedBy>
  <cp:revision>29</cp:revision>
  <cp:lastPrinted>2019-01-23T20:27:01Z</cp:lastPrinted>
  <dcterms:created xsi:type="dcterms:W3CDTF">2019-01-17T02:53:48Z</dcterms:created>
  <dcterms:modified xsi:type="dcterms:W3CDTF">2022-10-19T19:18:30Z</dcterms:modified>
</cp:coreProperties>
</file>